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6"/>
  </p:notesMasterIdLst>
  <p:sldIdLst>
    <p:sldId id="332" r:id="rId2"/>
    <p:sldId id="306" r:id="rId3"/>
    <p:sldId id="335" r:id="rId4"/>
    <p:sldId id="263" r:id="rId5"/>
    <p:sldId id="334" r:id="rId6"/>
    <p:sldId id="270" r:id="rId7"/>
    <p:sldId id="273" r:id="rId8"/>
    <p:sldId id="279" r:id="rId9"/>
    <p:sldId id="283" r:id="rId10"/>
    <p:sldId id="287" r:id="rId11"/>
    <p:sldId id="288" r:id="rId12"/>
    <p:sldId id="294" r:id="rId13"/>
    <p:sldId id="295" r:id="rId14"/>
    <p:sldId id="299" r:id="rId15"/>
    <p:sldId id="300" r:id="rId16"/>
    <p:sldId id="257" r:id="rId17"/>
    <p:sldId id="304" r:id="rId18"/>
    <p:sldId id="307" r:id="rId19"/>
    <p:sldId id="309" r:id="rId20"/>
    <p:sldId id="312" r:id="rId21"/>
    <p:sldId id="316" r:id="rId22"/>
    <p:sldId id="333" r:id="rId23"/>
    <p:sldId id="321" r:id="rId24"/>
    <p:sldId id="327" r:id="rId25"/>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charset="0"/>
        <a:ea typeface="+mn-ea"/>
        <a:cs typeface="+mn-cs"/>
      </a:defRPr>
    </a:lvl1pPr>
    <a:lvl2pPr marL="457200" algn="l" rtl="0" eaLnBrk="0" fontAlgn="base" hangingPunct="0">
      <a:spcBef>
        <a:spcPct val="0"/>
      </a:spcBef>
      <a:spcAft>
        <a:spcPct val="0"/>
      </a:spcAft>
      <a:defRPr sz="2400" kern="1200">
        <a:solidFill>
          <a:schemeClr val="tx1"/>
        </a:solidFill>
        <a:latin typeface="Arial" charset="0"/>
        <a:ea typeface="+mn-ea"/>
        <a:cs typeface="+mn-cs"/>
      </a:defRPr>
    </a:lvl2pPr>
    <a:lvl3pPr marL="914400" algn="l" rtl="0" eaLnBrk="0" fontAlgn="base" hangingPunct="0">
      <a:spcBef>
        <a:spcPct val="0"/>
      </a:spcBef>
      <a:spcAft>
        <a:spcPct val="0"/>
      </a:spcAft>
      <a:defRPr sz="2400" kern="1200">
        <a:solidFill>
          <a:schemeClr val="tx1"/>
        </a:solidFill>
        <a:latin typeface="Arial" charset="0"/>
        <a:ea typeface="+mn-ea"/>
        <a:cs typeface="+mn-cs"/>
      </a:defRPr>
    </a:lvl3pPr>
    <a:lvl4pPr marL="1371600" algn="l" rtl="0" eaLnBrk="0" fontAlgn="base" hangingPunct="0">
      <a:spcBef>
        <a:spcPct val="0"/>
      </a:spcBef>
      <a:spcAft>
        <a:spcPct val="0"/>
      </a:spcAft>
      <a:defRPr sz="2400" kern="1200">
        <a:solidFill>
          <a:schemeClr val="tx1"/>
        </a:solidFill>
        <a:latin typeface="Arial" charset="0"/>
        <a:ea typeface="+mn-ea"/>
        <a:cs typeface="+mn-cs"/>
      </a:defRPr>
    </a:lvl4pPr>
    <a:lvl5pPr marL="1828800" algn="l" rtl="0" eaLnBrk="0" fontAlgn="base" hangingPunct="0">
      <a:spcBef>
        <a:spcPct val="0"/>
      </a:spcBef>
      <a:spcAft>
        <a:spcPct val="0"/>
      </a:spcAft>
      <a:defRPr sz="2400" kern="1200">
        <a:solidFill>
          <a:schemeClr val="tx1"/>
        </a:solidFill>
        <a:latin typeface="Arial" charset="0"/>
        <a:ea typeface="+mn-ea"/>
        <a:cs typeface="+mn-cs"/>
      </a:defRPr>
    </a:lvl5pPr>
    <a:lvl6pPr marL="2286000" algn="l" defTabSz="457200" rtl="0" eaLnBrk="1" latinLnBrk="0" hangingPunct="1">
      <a:defRPr sz="2400" kern="1200">
        <a:solidFill>
          <a:schemeClr val="tx1"/>
        </a:solidFill>
        <a:latin typeface="Arial" charset="0"/>
        <a:ea typeface="+mn-ea"/>
        <a:cs typeface="+mn-cs"/>
      </a:defRPr>
    </a:lvl6pPr>
    <a:lvl7pPr marL="2743200" algn="l" defTabSz="457200" rtl="0" eaLnBrk="1" latinLnBrk="0" hangingPunct="1">
      <a:defRPr sz="2400" kern="1200">
        <a:solidFill>
          <a:schemeClr val="tx1"/>
        </a:solidFill>
        <a:latin typeface="Arial" charset="0"/>
        <a:ea typeface="+mn-ea"/>
        <a:cs typeface="+mn-cs"/>
      </a:defRPr>
    </a:lvl7pPr>
    <a:lvl8pPr marL="3200400" algn="l" defTabSz="457200" rtl="0" eaLnBrk="1" latinLnBrk="0" hangingPunct="1">
      <a:defRPr sz="2400" kern="1200">
        <a:solidFill>
          <a:schemeClr val="tx1"/>
        </a:solidFill>
        <a:latin typeface="Arial" charset="0"/>
        <a:ea typeface="+mn-ea"/>
        <a:cs typeface="+mn-cs"/>
      </a:defRPr>
    </a:lvl8pPr>
    <a:lvl9pPr marL="3657600" algn="l" defTabSz="457200" rtl="0" eaLnBrk="1" latinLnBrk="0" hangingPunct="1">
      <a:defRPr sz="2400"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55840"/>
    <a:srgbClr val="2F8086"/>
    <a:srgbClr val="D08C34"/>
    <a:srgbClr val="ED982D"/>
    <a:srgbClr val="622049"/>
    <a:srgbClr val="932F6B"/>
    <a:srgbClr val="243C1F"/>
    <a:srgbClr val="14253C"/>
    <a:srgbClr val="532324"/>
    <a:srgbClr val="50724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905" autoAdjust="0"/>
    <p:restoredTop sz="72363" autoAdjust="0"/>
  </p:normalViewPr>
  <p:slideViewPr>
    <p:cSldViewPr>
      <p:cViewPr>
        <p:scale>
          <a:sx n="125" d="100"/>
          <a:sy n="125" d="100"/>
        </p:scale>
        <p:origin x="1144" y="9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169" d="100"/>
          <a:sy n="169" d="100"/>
        </p:scale>
        <p:origin x="1864" y="20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eg>
</file>

<file path=ppt/media/image20.jpg>
</file>

<file path=ppt/media/image21.jpg>
</file>

<file path=ppt/media/image22.jpg>
</file>

<file path=ppt/media/image23.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Times" charset="0"/>
              </a:defRPr>
            </a:lvl1pPr>
          </a:lstStyle>
          <a:p>
            <a:endParaRPr lang="en-US" dirty="0"/>
          </a:p>
        </p:txBody>
      </p:sp>
      <p:sp>
        <p:nvSpPr>
          <p:cNvPr id="106499"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Times" charset="0"/>
              </a:defRPr>
            </a:lvl1pPr>
          </a:lstStyle>
          <a:p>
            <a:endParaRPr lang="en-US" dirty="0"/>
          </a:p>
        </p:txBody>
      </p:sp>
      <p:sp>
        <p:nvSpPr>
          <p:cNvPr id="106500"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p:spPr>
      </p:sp>
      <p:sp>
        <p:nvSpPr>
          <p:cNvPr id="106501"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6502"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Times" charset="0"/>
              </a:defRPr>
            </a:lvl1pPr>
          </a:lstStyle>
          <a:p>
            <a:endParaRPr lang="en-US" dirty="0"/>
          </a:p>
        </p:txBody>
      </p:sp>
      <p:sp>
        <p:nvSpPr>
          <p:cNvPr id="106503"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atin typeface="Times" charset="0"/>
              </a:defRPr>
            </a:lvl1pPr>
          </a:lstStyle>
          <a:p>
            <a:fld id="{B11FA646-5BA4-2540-B87F-8ED0E4574DDD}" type="slidenum">
              <a:rPr lang="en-US"/>
              <a:pPr/>
              <a:t>‹#›</a:t>
            </a:fld>
            <a:endParaRPr lang="en-US" dirty="0"/>
          </a:p>
        </p:txBody>
      </p:sp>
    </p:spTree>
    <p:extLst>
      <p:ext uri="{BB962C8B-B14F-4D97-AF65-F5344CB8AC3E}">
        <p14:creationId xmlns:p14="http://schemas.microsoft.com/office/powerpoint/2010/main" val="1883198290"/>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Times" charset="0"/>
        <a:ea typeface="+mn-ea"/>
        <a:cs typeface="+mn-cs"/>
      </a:defRPr>
    </a:lvl1pPr>
    <a:lvl2pPr marL="457200" algn="l" rtl="0" fontAlgn="base">
      <a:spcBef>
        <a:spcPct val="30000"/>
      </a:spcBef>
      <a:spcAft>
        <a:spcPct val="0"/>
      </a:spcAft>
      <a:defRPr sz="1200" kern="1200">
        <a:solidFill>
          <a:schemeClr val="tx1"/>
        </a:solidFill>
        <a:latin typeface="Times" charset="0"/>
        <a:ea typeface="ＭＳ Ｐゴシック" charset="-128"/>
        <a:cs typeface="+mn-cs"/>
      </a:defRPr>
    </a:lvl2pPr>
    <a:lvl3pPr marL="914400" algn="l" rtl="0" fontAlgn="base">
      <a:spcBef>
        <a:spcPct val="30000"/>
      </a:spcBef>
      <a:spcAft>
        <a:spcPct val="0"/>
      </a:spcAft>
      <a:defRPr sz="1200" kern="1200">
        <a:solidFill>
          <a:schemeClr val="tx1"/>
        </a:solidFill>
        <a:latin typeface="Times" charset="0"/>
        <a:ea typeface="ＭＳ Ｐゴシック" charset="-128"/>
        <a:cs typeface="+mn-cs"/>
      </a:defRPr>
    </a:lvl3pPr>
    <a:lvl4pPr marL="1371600" algn="l" rtl="0" fontAlgn="base">
      <a:spcBef>
        <a:spcPct val="30000"/>
      </a:spcBef>
      <a:spcAft>
        <a:spcPct val="0"/>
      </a:spcAft>
      <a:defRPr sz="1200" kern="1200">
        <a:solidFill>
          <a:schemeClr val="tx1"/>
        </a:solidFill>
        <a:latin typeface="Times" charset="0"/>
        <a:ea typeface="ＭＳ Ｐゴシック" charset="-128"/>
        <a:cs typeface="+mn-cs"/>
      </a:defRPr>
    </a:lvl4pPr>
    <a:lvl5pPr marL="1828800" algn="l" rtl="0" fontAlgn="base">
      <a:spcBef>
        <a:spcPct val="30000"/>
      </a:spcBef>
      <a:spcAft>
        <a:spcPct val="0"/>
      </a:spcAft>
      <a:defRPr sz="1200" kern="1200">
        <a:solidFill>
          <a:schemeClr val="tx1"/>
        </a:solidFill>
        <a:latin typeface="Times"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11FA646-5BA4-2540-B87F-8ED0E4574DDD}" type="slidenum">
              <a:rPr lang="en-US" smtClean="0"/>
              <a:pPr/>
              <a:t>1</a:t>
            </a:fld>
            <a:endParaRPr lang="en-US" dirty="0"/>
          </a:p>
        </p:txBody>
      </p:sp>
    </p:spTree>
    <p:extLst>
      <p:ext uri="{BB962C8B-B14F-4D97-AF65-F5344CB8AC3E}">
        <p14:creationId xmlns:p14="http://schemas.microsoft.com/office/powerpoint/2010/main" val="24302763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8.6  The trisynaptic circuit of the hippocampus.</a:t>
            </a:r>
            <a:r>
              <a:rPr lang="en-US" dirty="0"/>
              <a:t> A section through the rodent hippocampus diagrams excitatory pathways and synaptic connections. Long-term potentiation (plus signs) has been observed at each of the three synaptic connections shown here.</a:t>
            </a:r>
          </a:p>
          <a:p>
            <a:r>
              <a:rPr lang="en-US" dirty="0"/>
              <a:t> </a:t>
            </a:r>
          </a:p>
        </p:txBody>
      </p:sp>
      <p:sp>
        <p:nvSpPr>
          <p:cNvPr id="4" name="Slide Number Placeholder 3"/>
          <p:cNvSpPr>
            <a:spLocks noGrp="1"/>
          </p:cNvSpPr>
          <p:nvPr>
            <p:ph type="sldNum" sz="quarter" idx="10"/>
          </p:nvPr>
        </p:nvSpPr>
        <p:spPr/>
        <p:txBody>
          <a:bodyPr/>
          <a:lstStyle/>
          <a:p>
            <a:fld id="{B11FA646-5BA4-2540-B87F-8ED0E4574DDD}" type="slidenum">
              <a:rPr lang="en-US" smtClean="0"/>
              <a:pPr/>
              <a:t>10</a:t>
            </a:fld>
            <a:endParaRPr lang="en-US" dirty="0"/>
          </a:p>
        </p:txBody>
      </p:sp>
    </p:spTree>
    <p:extLst>
      <p:ext uri="{BB962C8B-B14F-4D97-AF65-F5344CB8AC3E}">
        <p14:creationId xmlns:p14="http://schemas.microsoft.com/office/powerpoint/2010/main" val="18336465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8.7  LTP of Schaffer collateral–CA1 synapses.</a:t>
            </a:r>
            <a:r>
              <a:rPr lang="en-US" dirty="0"/>
              <a:t> (A) Arrangement for recording synaptic transmission. Two stimulating electrodes (1 and 2) activate separate populations of Schaffer collaterals, providing test and control synaptic pathways. (B) Left: Synaptic responses recorded in a CA1 neuron in response to single stimuli of synaptic pathway 1, minutes before and 1 hour after a high-frequency train of stimuli. The high-frequency stimulus train increases the size of the EPSP evoked by a single stimulus. Right: The size of the EPSP produced by stimulating synaptic pathway 2, which did not receive high-frequency stimulation, is unchanged. (C) Time course of changes in the amplitude of EPSPs evoked by stimulation of pathways 1 and 2. High-frequency stimulation of pathway 1 (darker bar) enhances EPSPs in this pathway (purple dots). This LTP of synaptic transmission in pathway 1 persists for more than an hour, while the amplitude of EPSPs produced by pathway 2 (orange dots) remains constant. (D) Recordings of EPSPs from the hippocampus in vivo reveal that high-frequency stimulation can produce LTP that lasts for more than 1 year. (A–C after Malinow et al., 1989; D from Abraham et al., 2002.)</a:t>
            </a:r>
          </a:p>
        </p:txBody>
      </p:sp>
      <p:sp>
        <p:nvSpPr>
          <p:cNvPr id="4" name="Slide Number Placeholder 3"/>
          <p:cNvSpPr>
            <a:spLocks noGrp="1"/>
          </p:cNvSpPr>
          <p:nvPr>
            <p:ph type="sldNum" sz="quarter" idx="10"/>
          </p:nvPr>
        </p:nvSpPr>
        <p:spPr/>
        <p:txBody>
          <a:bodyPr/>
          <a:lstStyle/>
          <a:p>
            <a:fld id="{B11FA646-5BA4-2540-B87F-8ED0E4574DDD}" type="slidenum">
              <a:rPr lang="en-US" smtClean="0"/>
              <a:pPr/>
              <a:t>11</a:t>
            </a:fld>
            <a:endParaRPr lang="en-US" dirty="0"/>
          </a:p>
        </p:txBody>
      </p:sp>
    </p:spTree>
    <p:extLst>
      <p:ext uri="{BB962C8B-B14F-4D97-AF65-F5344CB8AC3E}">
        <p14:creationId xmlns:p14="http://schemas.microsoft.com/office/powerpoint/2010/main" val="1365123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8.8  Pairing presynaptic and postsynaptic activity causes LTP. </a:t>
            </a:r>
            <a:r>
              <a:rPr lang="en-US" dirty="0"/>
              <a:t>Single stimuli applied to a Schaffer collateral synaptic input evoke EPSPs in the postsynaptic CA1 neuron. These stimuli alone do not elicit any change in synaptic strength. However, brief polarization of the CA1 neuron’s membrane potential (by applying current pulses through the recording electrode), in conjunction with the Schaffer collateral stimuli, results in a persistent increase in the EPSPs. (After Gustafsson et al., 1987.)</a:t>
            </a:r>
          </a:p>
        </p:txBody>
      </p:sp>
      <p:sp>
        <p:nvSpPr>
          <p:cNvPr id="4" name="Slide Number Placeholder 3"/>
          <p:cNvSpPr>
            <a:spLocks noGrp="1"/>
          </p:cNvSpPr>
          <p:nvPr>
            <p:ph type="sldNum" sz="quarter" idx="10"/>
          </p:nvPr>
        </p:nvSpPr>
        <p:spPr/>
        <p:txBody>
          <a:bodyPr/>
          <a:lstStyle/>
          <a:p>
            <a:fld id="{B11FA646-5BA4-2540-B87F-8ED0E4574DDD}" type="slidenum">
              <a:rPr lang="en-US" smtClean="0"/>
              <a:pPr/>
              <a:t>12</a:t>
            </a:fld>
            <a:endParaRPr lang="en-US" dirty="0"/>
          </a:p>
        </p:txBody>
      </p:sp>
    </p:spTree>
    <p:extLst>
      <p:ext uri="{BB962C8B-B14F-4D97-AF65-F5344CB8AC3E}">
        <p14:creationId xmlns:p14="http://schemas.microsoft.com/office/powerpoint/2010/main" val="14468144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8.9  Properties of LTP at a CA1 pyramidal neuron receiving synaptic inputs from two independent sets of Schaffer collateral axons.</a:t>
            </a:r>
            <a:r>
              <a:rPr lang="en-US" dirty="0"/>
              <a:t> (A) Strong activity initiates LTP at active synapses (pathway 1) without initiating LTP at nearby inactive synapses (pathway 2). (B) Weak stimulation of pathway 2 alone does not trigger LTP. However, when the same weak stimulus to pathway 2 is activated together with strong stimulation of pathway 1, both sets of synapses are strengthened.</a:t>
            </a:r>
          </a:p>
        </p:txBody>
      </p:sp>
      <p:sp>
        <p:nvSpPr>
          <p:cNvPr id="4" name="Slide Number Placeholder 3"/>
          <p:cNvSpPr>
            <a:spLocks noGrp="1"/>
          </p:cNvSpPr>
          <p:nvPr>
            <p:ph type="sldNum" sz="quarter" idx="10"/>
          </p:nvPr>
        </p:nvSpPr>
        <p:spPr/>
        <p:txBody>
          <a:bodyPr/>
          <a:lstStyle/>
          <a:p>
            <a:fld id="{B11FA646-5BA4-2540-B87F-8ED0E4574DDD}" type="slidenum">
              <a:rPr lang="en-US" smtClean="0"/>
              <a:pPr/>
              <a:t>13</a:t>
            </a:fld>
            <a:endParaRPr lang="en-US" dirty="0"/>
          </a:p>
        </p:txBody>
      </p:sp>
    </p:spTree>
    <p:extLst>
      <p:ext uri="{BB962C8B-B14F-4D97-AF65-F5344CB8AC3E}">
        <p14:creationId xmlns:p14="http://schemas.microsoft.com/office/powerpoint/2010/main" val="5338813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8.10  The NMDA receptor channel can open only during depolarization of the postsynaptic neuron from its normal resting potential. </a:t>
            </a:r>
            <a:r>
              <a:rPr lang="en-US" dirty="0"/>
              <a:t>Depolarization expels Mg</a:t>
            </a:r>
            <a:r>
              <a:rPr lang="en-US" baseline="30000" dirty="0"/>
              <a:t>2+</a:t>
            </a:r>
            <a:r>
              <a:rPr lang="en-US" dirty="0"/>
              <a:t> from the NMDA channel, allowing current to flow into the postsynaptic cell. This leads to Ca</a:t>
            </a:r>
            <a:r>
              <a:rPr lang="en-US" baseline="30000" dirty="0"/>
              <a:t>2+ </a:t>
            </a:r>
            <a:r>
              <a:rPr lang="en-US" dirty="0"/>
              <a:t>entry, which in turn triggers LTP. (After Nicoll et al., 1988.)</a:t>
            </a:r>
          </a:p>
        </p:txBody>
      </p:sp>
      <p:sp>
        <p:nvSpPr>
          <p:cNvPr id="4" name="Slide Number Placeholder 3"/>
          <p:cNvSpPr>
            <a:spLocks noGrp="1"/>
          </p:cNvSpPr>
          <p:nvPr>
            <p:ph type="sldNum" sz="quarter" idx="10"/>
          </p:nvPr>
        </p:nvSpPr>
        <p:spPr/>
        <p:txBody>
          <a:bodyPr/>
          <a:lstStyle/>
          <a:p>
            <a:fld id="{B11FA646-5BA4-2540-B87F-8ED0E4574DDD}" type="slidenum">
              <a:rPr lang="en-US" smtClean="0"/>
              <a:pPr/>
              <a:t>14</a:t>
            </a:fld>
            <a:endParaRPr lang="en-US" dirty="0"/>
          </a:p>
        </p:txBody>
      </p:sp>
    </p:spTree>
    <p:extLst>
      <p:ext uri="{BB962C8B-B14F-4D97-AF65-F5344CB8AC3E}">
        <p14:creationId xmlns:p14="http://schemas.microsoft.com/office/powerpoint/2010/main" val="20008782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8.11  Addition of postsynaptic AMPA receptors during LTP</a:t>
            </a:r>
            <a:r>
              <a:rPr lang="en-US" dirty="0"/>
              <a:t>. (A) Spatial maps of the glutamate sensitivity of a hippocampal neuron dendrite before and 120 minutes after induction of LTP. The color scale indicates the amplitude of responses to highly localized glutamate application. LTP causes an increase in the glutamate response of a dendritic spine due to an increase in the number of AMPA receptors on the spine membrane. (B) Time course of changes in glutamate sensitivity of dendritic spines during LTP. Induction of LTP at time = 0 causes glutamate sensitivity to increase for more than 60 minutes. (C) LTP induces AMPA receptor responses at silent synapses in the hippocampus. Prior to inducing LTP, no excitatory postsynaptic currents (EPSCs) are elicited at –65 mV at this silent synapse (upper trace). After LTP induction, the same stimulus produces EPSCs that are mediated by AMPA receptors (lower trace). (A,B from Matsuzaki et al., 2004; C after Liao et al., 1995.)</a:t>
            </a:r>
          </a:p>
          <a:p>
            <a:r>
              <a:rPr lang="en-US" dirty="0"/>
              <a:t> </a:t>
            </a:r>
          </a:p>
        </p:txBody>
      </p:sp>
      <p:sp>
        <p:nvSpPr>
          <p:cNvPr id="4" name="Slide Number Placeholder 3"/>
          <p:cNvSpPr>
            <a:spLocks noGrp="1"/>
          </p:cNvSpPr>
          <p:nvPr>
            <p:ph type="sldNum" sz="quarter" idx="10"/>
          </p:nvPr>
        </p:nvSpPr>
        <p:spPr/>
        <p:txBody>
          <a:bodyPr/>
          <a:lstStyle/>
          <a:p>
            <a:fld id="{B11FA646-5BA4-2540-B87F-8ED0E4574DDD}" type="slidenum">
              <a:rPr lang="en-US" smtClean="0"/>
              <a:pPr/>
              <a:t>15</a:t>
            </a:fld>
            <a:endParaRPr lang="en-US" dirty="0"/>
          </a:p>
        </p:txBody>
      </p:sp>
    </p:spTree>
    <p:extLst>
      <p:ext uri="{BB962C8B-B14F-4D97-AF65-F5344CB8AC3E}">
        <p14:creationId xmlns:p14="http://schemas.microsoft.com/office/powerpoint/2010/main" val="9157743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Box 8B  Silent Synapses</a:t>
            </a:r>
            <a:endParaRPr lang="en-US" dirty="0"/>
          </a:p>
          <a:p>
            <a:r>
              <a:rPr lang="en-US" dirty="0"/>
              <a:t>(A) Electrophysiological evidence for silent synapses. Stimulation of some axons fails to activate synapses when the postsynaptic cell is held at a negative potential (–65 mV, upper trace). However, when the postsynaptic cell is depolarized (+55 mV, lower trace), stimulation produces a robust response. (B) Immunofluorescent localization of NMDA receptors (green) and AMPA receptors (red) in a cultured hippocampal neuron. Many dendritic spines are positive for NMDA receptors but not AMPA receptors, indicating NMDA receptor-only synapses. (A after Liao et al., 1995; B courtesy of M. Ehlers.) (C) Electron microscopy of excitatory synapses in CA1 stratum radiatum of the hippocampus from 10-day-old (juvenile) or 5-week-old (adult) rats double-labeled for AMPA receptors and NMDA receptors. The presynaptic terminal (pre), synaptic cleft, and postsynaptic spine (post) are indicated. AMPA receptors are abundant at the adult synapse but are absent from the younger synapse. (D) Diagram of glutamatergic synapse maturation. Early in postnatal development, many excitatory synapses contain only NMDA receptors. As synapses mature, AMPA receptors are recruited. (C from Petralia et al., 1999.)</a:t>
            </a:r>
          </a:p>
          <a:p>
            <a:r>
              <a:rPr lang="en-US" dirty="0"/>
              <a:t> </a:t>
            </a:r>
          </a:p>
          <a:p>
            <a:endParaRPr lang="en-US" dirty="0"/>
          </a:p>
        </p:txBody>
      </p:sp>
      <p:sp>
        <p:nvSpPr>
          <p:cNvPr id="4" name="Slide Number Placeholder 3"/>
          <p:cNvSpPr>
            <a:spLocks noGrp="1"/>
          </p:cNvSpPr>
          <p:nvPr>
            <p:ph type="sldNum" sz="quarter" idx="10"/>
          </p:nvPr>
        </p:nvSpPr>
        <p:spPr/>
        <p:txBody>
          <a:bodyPr/>
          <a:lstStyle/>
          <a:p>
            <a:fld id="{B11FA646-5BA4-2540-B87F-8ED0E4574DDD}" type="slidenum">
              <a:rPr lang="en-US" smtClean="0"/>
              <a:pPr/>
              <a:t>16</a:t>
            </a:fld>
            <a:endParaRPr lang="en-US" dirty="0"/>
          </a:p>
        </p:txBody>
      </p:sp>
    </p:spTree>
    <p:extLst>
      <p:ext uri="{BB962C8B-B14F-4D97-AF65-F5344CB8AC3E}">
        <p14:creationId xmlns:p14="http://schemas.microsoft.com/office/powerpoint/2010/main" val="19176922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8.12  CaMKII activity in the dendrite of a CA1 pyramidal neuron during LTP.</a:t>
            </a:r>
            <a:r>
              <a:rPr lang="en-US" dirty="0"/>
              <a:t> (A) The degree of CaMKII activation (indicated by the pseudocolor scale below) in a dendritic spine dramatically increases during stimulation that induces LTP. (B) Time course of transient changes in CaMKII activity associated with LTP. (From Lee et al., 2009.)</a:t>
            </a:r>
          </a:p>
        </p:txBody>
      </p:sp>
      <p:sp>
        <p:nvSpPr>
          <p:cNvPr id="4" name="Slide Number Placeholder 3"/>
          <p:cNvSpPr>
            <a:spLocks noGrp="1"/>
          </p:cNvSpPr>
          <p:nvPr>
            <p:ph type="sldNum" sz="quarter" idx="10"/>
          </p:nvPr>
        </p:nvSpPr>
        <p:spPr/>
        <p:txBody>
          <a:bodyPr/>
          <a:lstStyle/>
          <a:p>
            <a:fld id="{B11FA646-5BA4-2540-B87F-8ED0E4574DDD}" type="slidenum">
              <a:rPr lang="en-US" smtClean="0"/>
              <a:pPr/>
              <a:t>17</a:t>
            </a:fld>
            <a:endParaRPr lang="en-US" dirty="0"/>
          </a:p>
        </p:txBody>
      </p:sp>
    </p:spTree>
    <p:extLst>
      <p:ext uri="{BB962C8B-B14F-4D97-AF65-F5344CB8AC3E}">
        <p14:creationId xmlns:p14="http://schemas.microsoft.com/office/powerpoint/2010/main" val="6535488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8.13  Signaling mechanisms underlying LTP. </a:t>
            </a:r>
            <a:r>
              <a:rPr lang="en-US" dirty="0"/>
              <a:t>During glutamate release, the NMDA receptor channel opens only if the postsynaptic cell is sufficiently depolarized. The Ca</a:t>
            </a:r>
            <a:r>
              <a:rPr lang="en-US" baseline="30000" dirty="0"/>
              <a:t>2+</a:t>
            </a:r>
            <a:r>
              <a:rPr lang="en-US" dirty="0"/>
              <a:t> ions that enter the cell through the channel activate postsynaptic protein kinases, such as CaMKII and PKC, that trigger a series of phosphorylation reactions. These reactions regulate trafficking of postsynaptic AMPA receptors through recycling endosomes, leading to insertion of new AMPA receptors into the postsynaptic spine. Subsequent diffusion of AMPA receptors to the subsynaptic region yields an increase in the spine’s sensitivity to glutamate, which causes LTP.</a:t>
            </a:r>
          </a:p>
        </p:txBody>
      </p:sp>
      <p:sp>
        <p:nvSpPr>
          <p:cNvPr id="4" name="Slide Number Placeholder 3"/>
          <p:cNvSpPr>
            <a:spLocks noGrp="1"/>
          </p:cNvSpPr>
          <p:nvPr>
            <p:ph type="sldNum" sz="quarter" idx="10"/>
          </p:nvPr>
        </p:nvSpPr>
        <p:spPr/>
        <p:txBody>
          <a:bodyPr/>
          <a:lstStyle/>
          <a:p>
            <a:fld id="{B11FA646-5BA4-2540-B87F-8ED0E4574DDD}" type="slidenum">
              <a:rPr lang="en-US" smtClean="0"/>
              <a:pPr/>
              <a:t>18</a:t>
            </a:fld>
            <a:endParaRPr lang="en-US" dirty="0"/>
          </a:p>
        </p:txBody>
      </p:sp>
    </p:spTree>
    <p:extLst>
      <p:ext uri="{BB962C8B-B14F-4D97-AF65-F5344CB8AC3E}">
        <p14:creationId xmlns:p14="http://schemas.microsoft.com/office/powerpoint/2010/main" val="15162243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8.14  Role of protein synthesis in maintaining LTP.</a:t>
            </a:r>
            <a:r>
              <a:rPr lang="en-US" dirty="0"/>
              <a:t> (A) Repetitive high-frequency stimulation (arrow) induces LTP that persists for many hours. (B) Treatment with anisomycin (at bar), an inhibitor of protein synthesis, causes LTP to decay within a few hours after the high-frequency stimulation (arrow). (After Frey and Morris, 1997.)</a:t>
            </a:r>
          </a:p>
        </p:txBody>
      </p:sp>
      <p:sp>
        <p:nvSpPr>
          <p:cNvPr id="4" name="Slide Number Placeholder 3"/>
          <p:cNvSpPr>
            <a:spLocks noGrp="1"/>
          </p:cNvSpPr>
          <p:nvPr>
            <p:ph type="sldNum" sz="quarter" idx="10"/>
          </p:nvPr>
        </p:nvSpPr>
        <p:spPr/>
        <p:txBody>
          <a:bodyPr/>
          <a:lstStyle/>
          <a:p>
            <a:fld id="{B11FA646-5BA4-2540-B87F-8ED0E4574DDD}" type="slidenum">
              <a:rPr lang="en-US" smtClean="0"/>
              <a:pPr/>
              <a:t>19</a:t>
            </a:fld>
            <a:endParaRPr lang="en-US" dirty="0"/>
          </a:p>
        </p:txBody>
      </p:sp>
    </p:spTree>
    <p:extLst>
      <p:ext uri="{BB962C8B-B14F-4D97-AF65-F5344CB8AC3E}">
        <p14:creationId xmlns:p14="http://schemas.microsoft.com/office/powerpoint/2010/main" val="5705670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Slide Image Placeholder 1">
            <a:extLst>
              <a:ext uri="{FF2B5EF4-FFF2-40B4-BE49-F238E27FC236}">
                <a16:creationId xmlns:a16="http://schemas.microsoft.com/office/drawing/2014/main" id="{7CD473F7-A777-7633-BA71-853CB71695F7}"/>
              </a:ext>
            </a:extLst>
          </p:cNvPr>
          <p:cNvSpPr>
            <a:spLocks noGrp="1" noRot="1" noChangeAspect="1" noChangeArrowheads="1" noTextEdit="1"/>
          </p:cNvSpPr>
          <p:nvPr>
            <p:ph type="sldImg"/>
          </p:nvPr>
        </p:nvSpPr>
        <p:spPr>
          <a:ln/>
        </p:spPr>
      </p:sp>
      <p:sp>
        <p:nvSpPr>
          <p:cNvPr id="45058" name="Notes Placeholder 2">
            <a:extLst>
              <a:ext uri="{FF2B5EF4-FFF2-40B4-BE49-F238E27FC236}">
                <a16:creationId xmlns:a16="http://schemas.microsoft.com/office/drawing/2014/main" id="{D7E720CE-BA10-7F46-02B3-16CD258E0CE1}"/>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7.14  Signaling at cerebellar parallel fiber synapses during long-term synaptic depression. </a:t>
            </a:r>
            <a:r>
              <a:rPr lang="en-US" altLang="en-US">
                <a:latin typeface="Times" pitchFamily="2" charset="0"/>
                <a:ea typeface="ＭＳ Ｐゴシック" panose="020B0600070205080204" pitchFamily="34" charset="-128"/>
              </a:rPr>
              <a:t>Glutamate released by parallel fibers activates both AMPA-type and metabotropic receptors. The latter produce IP</a:t>
            </a:r>
            <a:r>
              <a:rPr lang="en-US" altLang="en-US" baseline="-25000">
                <a:latin typeface="Times" pitchFamily="2" charset="0"/>
                <a:ea typeface="ＭＳ Ｐゴシック" panose="020B0600070205080204" pitchFamily="34" charset="-128"/>
              </a:rPr>
              <a:t>3</a:t>
            </a:r>
            <a:r>
              <a:rPr lang="en-US" altLang="en-US">
                <a:latin typeface="Times" pitchFamily="2" charset="0"/>
                <a:ea typeface="ＭＳ Ｐゴシック" panose="020B0600070205080204" pitchFamily="34" charset="-128"/>
              </a:rPr>
              <a:t> and DAG in the Purkinje cell. When paired with a rise in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associated with activity of climbing fiber synapses, the IP</a:t>
            </a:r>
            <a:r>
              <a:rPr lang="en-US" altLang="en-US" baseline="-25000">
                <a:latin typeface="Times" pitchFamily="2" charset="0"/>
                <a:ea typeface="ＭＳ Ｐゴシック" panose="020B0600070205080204" pitchFamily="34" charset="-128"/>
              </a:rPr>
              <a:t>3</a:t>
            </a:r>
            <a:r>
              <a:rPr lang="en-US" altLang="en-US">
                <a:latin typeface="Times" pitchFamily="2" charset="0"/>
                <a:ea typeface="ＭＳ Ｐゴシック" panose="020B0600070205080204" pitchFamily="34" charset="-128"/>
              </a:rPr>
              <a:t> causes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to be released from the endoplasmic reticulum, while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and DAG together activate protein kinase C. These signals together change the properties of AMPA receptors to produce long-term depression.</a:t>
            </a:r>
          </a:p>
          <a:p>
            <a:endParaRPr lang="en-US" altLang="en-US">
              <a:latin typeface="Times" pitchFamily="2" charset="0"/>
              <a:ea typeface="ＭＳ Ｐゴシック" panose="020B0600070205080204" pitchFamily="34" charset="-128"/>
            </a:endParaRPr>
          </a:p>
        </p:txBody>
      </p:sp>
      <p:sp>
        <p:nvSpPr>
          <p:cNvPr id="45059" name="Slide Number Placeholder 3">
            <a:extLst>
              <a:ext uri="{FF2B5EF4-FFF2-40B4-BE49-F238E27FC236}">
                <a16:creationId xmlns:a16="http://schemas.microsoft.com/office/drawing/2014/main" id="{3C36F180-B2C0-38B7-730D-0CAC1E95B408}"/>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D5BA5222-B830-FE40-B9A4-025FA1501EB9}" type="slidenum">
              <a:rPr lang="en-US" altLang="en-US" sz="1200">
                <a:latin typeface="Times" pitchFamily="2" charset="0"/>
              </a:rPr>
              <a:pPr/>
              <a:t>2</a:t>
            </a:fld>
            <a:endParaRPr lang="en-US" altLang="en-US" sz="1200">
              <a:latin typeface="Times" pitchFamily="2"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8.15  Mechanisms responsible for long-lasting changes in synaptic transmission during LTP.</a:t>
            </a:r>
            <a:r>
              <a:rPr lang="en-US" dirty="0"/>
              <a:t> (A) The late component of LTP is the result of PKA activating the transcriptional regulator CREB, which turns on expression of several genes that produce long-lasting changes in PKA activity and synapse structure. (B,C) Structural changes associated with LTP in the hippocampus. (B) The dendrites of a CA1 pyramidal neuron were visualized by filling the cell with a fluorescent dye. (C) New dendritic spines (white arrows) can be observed approximately 1 hour after a stimulus that induces LTP. The presence of novel spines raises the possibility that LTP may arise, in part, from formation of new synapses. (A after Squire and Kandel, 1999; B and C after Engert and Bonhoeffer, 1999.)</a:t>
            </a:r>
          </a:p>
          <a:p>
            <a:endParaRPr lang="en-US" dirty="0"/>
          </a:p>
        </p:txBody>
      </p:sp>
      <p:sp>
        <p:nvSpPr>
          <p:cNvPr id="4" name="Slide Number Placeholder 3"/>
          <p:cNvSpPr>
            <a:spLocks noGrp="1"/>
          </p:cNvSpPr>
          <p:nvPr>
            <p:ph type="sldNum" sz="quarter" idx="10"/>
          </p:nvPr>
        </p:nvSpPr>
        <p:spPr/>
        <p:txBody>
          <a:bodyPr/>
          <a:lstStyle/>
          <a:p>
            <a:fld id="{B11FA646-5BA4-2540-B87F-8ED0E4574DDD}" type="slidenum">
              <a:rPr lang="en-US" smtClean="0"/>
              <a:pPr/>
              <a:t>20</a:t>
            </a:fld>
            <a:endParaRPr lang="en-US" dirty="0"/>
          </a:p>
        </p:txBody>
      </p:sp>
    </p:spTree>
    <p:extLst>
      <p:ext uri="{BB962C8B-B14F-4D97-AF65-F5344CB8AC3E}">
        <p14:creationId xmlns:p14="http://schemas.microsoft.com/office/powerpoint/2010/main" val="3102599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8.16  Long-term synaptic depression in the hippocampus.</a:t>
            </a:r>
            <a:r>
              <a:rPr lang="en-US" dirty="0"/>
              <a:t> (A) Electrophysiological procedures used to monitor transmission at the Schaffer collateral synapses on CA1 pyramidal neurons. (B) Low-frequency stimulation (one per second) of the Schaffer collateral axons causes a long-lasting depression of synaptic transmission. (C) Mechanisms underlying LTD. A low-amplitude rise in Ca</a:t>
            </a:r>
            <a:r>
              <a:rPr lang="en-US" baseline="30000" dirty="0"/>
              <a:t>2+</a:t>
            </a:r>
            <a:r>
              <a:rPr lang="en-US" dirty="0"/>
              <a:t> concentration in the postsynaptic CA1 neuron activates postsynaptic protein phosphatases, which cause internalization of postsynaptic AMPA receptors, thereby decreasing the sensitivity to glutamate released from the Schaffer collateral terminals. (B after Mulkey et al., 1993.)</a:t>
            </a:r>
          </a:p>
        </p:txBody>
      </p:sp>
      <p:sp>
        <p:nvSpPr>
          <p:cNvPr id="4" name="Slide Number Placeholder 3"/>
          <p:cNvSpPr>
            <a:spLocks noGrp="1"/>
          </p:cNvSpPr>
          <p:nvPr>
            <p:ph type="sldNum" sz="quarter" idx="10"/>
          </p:nvPr>
        </p:nvSpPr>
        <p:spPr/>
        <p:txBody>
          <a:bodyPr/>
          <a:lstStyle/>
          <a:p>
            <a:fld id="{B11FA646-5BA4-2540-B87F-8ED0E4574DDD}" type="slidenum">
              <a:rPr lang="en-US" smtClean="0"/>
              <a:pPr/>
              <a:t>21</a:t>
            </a:fld>
            <a:endParaRPr lang="en-US" dirty="0"/>
          </a:p>
        </p:txBody>
      </p:sp>
    </p:spTree>
    <p:extLst>
      <p:ext uri="{BB962C8B-B14F-4D97-AF65-F5344CB8AC3E}">
        <p14:creationId xmlns:p14="http://schemas.microsoft.com/office/powerpoint/2010/main" val="1802742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Image Placeholder 1">
            <a:extLst>
              <a:ext uri="{FF2B5EF4-FFF2-40B4-BE49-F238E27FC236}">
                <a16:creationId xmlns:a16="http://schemas.microsoft.com/office/drawing/2014/main" id="{74A871C8-0B94-1B4A-A5E8-33E744DD54D1}"/>
              </a:ext>
            </a:extLst>
          </p:cNvPr>
          <p:cNvSpPr>
            <a:spLocks noGrp="1" noRot="1" noChangeAspect="1" noChangeArrowheads="1" noTextEdit="1"/>
          </p:cNvSpPr>
          <p:nvPr>
            <p:ph type="sldImg"/>
          </p:nvPr>
        </p:nvSpPr>
        <p:spPr>
          <a:ln/>
        </p:spPr>
      </p:sp>
      <p:sp>
        <p:nvSpPr>
          <p:cNvPr id="47106" name="Notes Placeholder 2">
            <a:extLst>
              <a:ext uri="{FF2B5EF4-FFF2-40B4-BE49-F238E27FC236}">
                <a16:creationId xmlns:a16="http://schemas.microsoft.com/office/drawing/2014/main" id="{562F0EB0-5777-B542-B21A-5369914DA61B}"/>
              </a:ext>
            </a:extLst>
          </p:cNvPr>
          <p:cNvSpPr>
            <a:spLocks noGrp="1" noChangeArrowheads="1"/>
          </p:cNvSpPr>
          <p:nvPr>
            <p:ph type="body" idx="1"/>
          </p:nvPr>
        </p:nvSpPr>
        <p:spPr>
          <a:noFill/>
        </p:spPr>
        <p:txBody>
          <a:bodyPr/>
          <a:lstStyle/>
          <a:p>
            <a:r>
              <a:rPr lang="en-US" altLang="en-US" b="1">
                <a:latin typeface="Times" pitchFamily="2" charset="0"/>
                <a:ea typeface="ＭＳ Ｐゴシック" panose="020B0600070205080204" pitchFamily="34" charset="-128"/>
              </a:rPr>
              <a:t>FIGURE 7.14  Signaling at cerebellar parallel fiber synapses during long-term synaptic depression. </a:t>
            </a:r>
            <a:r>
              <a:rPr lang="en-US" altLang="en-US">
                <a:latin typeface="Times" pitchFamily="2" charset="0"/>
                <a:ea typeface="ＭＳ Ｐゴシック" panose="020B0600070205080204" pitchFamily="34" charset="-128"/>
              </a:rPr>
              <a:t>Glutamate released by parallel fibers activates both AMPA-type and metabotropic receptors. The latter produce IP</a:t>
            </a:r>
            <a:r>
              <a:rPr lang="en-US" altLang="en-US" baseline="-25000">
                <a:latin typeface="Times" pitchFamily="2" charset="0"/>
                <a:ea typeface="ＭＳ Ｐゴシック" panose="020B0600070205080204" pitchFamily="34" charset="-128"/>
              </a:rPr>
              <a:t>3</a:t>
            </a:r>
            <a:r>
              <a:rPr lang="en-US" altLang="en-US">
                <a:latin typeface="Times" pitchFamily="2" charset="0"/>
                <a:ea typeface="ＭＳ Ｐゴシック" panose="020B0600070205080204" pitchFamily="34" charset="-128"/>
              </a:rPr>
              <a:t> and DAG in the Purkinje cell. When paired with a rise in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associated with activity of climbing fiber synapses, the IP</a:t>
            </a:r>
            <a:r>
              <a:rPr lang="en-US" altLang="en-US" baseline="-25000">
                <a:latin typeface="Times" pitchFamily="2" charset="0"/>
                <a:ea typeface="ＭＳ Ｐゴシック" panose="020B0600070205080204" pitchFamily="34" charset="-128"/>
              </a:rPr>
              <a:t>3</a:t>
            </a:r>
            <a:r>
              <a:rPr lang="en-US" altLang="en-US">
                <a:latin typeface="Times" pitchFamily="2" charset="0"/>
                <a:ea typeface="ＭＳ Ｐゴシック" panose="020B0600070205080204" pitchFamily="34" charset="-128"/>
              </a:rPr>
              <a:t> causes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to be released from the endoplasmic reticulum, while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and DAG together activate protein kinase C. These signals together change the properties of AMPA receptors to produce long-term depression.</a:t>
            </a:r>
          </a:p>
          <a:p>
            <a:endParaRPr lang="en-US" altLang="en-US">
              <a:latin typeface="Times" pitchFamily="2" charset="0"/>
              <a:ea typeface="ＭＳ Ｐゴシック" panose="020B0600070205080204" pitchFamily="34" charset="-128"/>
            </a:endParaRPr>
          </a:p>
        </p:txBody>
      </p:sp>
      <p:sp>
        <p:nvSpPr>
          <p:cNvPr id="47107" name="Slide Number Placeholder 3">
            <a:extLst>
              <a:ext uri="{FF2B5EF4-FFF2-40B4-BE49-F238E27FC236}">
                <a16:creationId xmlns:a16="http://schemas.microsoft.com/office/drawing/2014/main" id="{140228C0-DEE8-DB49-A957-727B7B995C10}"/>
              </a:ext>
            </a:extLst>
          </p:cNvPr>
          <p:cNvSpPr>
            <a:spLocks noGrp="1"/>
          </p:cNvSpPr>
          <p:nvPr>
            <p:ph type="sldNum" sz="quarter" idx="5"/>
          </p:nvPr>
        </p:nvSpPr>
        <p:spPr>
          <a:noFill/>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DF1026B1-BB19-F140-8CA1-009BC55BCCC6}" type="slidenum">
              <a:rPr lang="en-US" altLang="en-US" sz="1200" smtClean="0">
                <a:latin typeface="Times" pitchFamily="2" charset="0"/>
              </a:rPr>
              <a:pPr/>
              <a:t>22</a:t>
            </a:fld>
            <a:endParaRPr lang="en-US" altLang="en-US" sz="1200">
              <a:latin typeface="Times" pitchFamily="2" charset="0"/>
            </a:endParaRPr>
          </a:p>
        </p:txBody>
      </p:sp>
    </p:spTree>
    <p:extLst>
      <p:ext uri="{BB962C8B-B14F-4D97-AF65-F5344CB8AC3E}">
        <p14:creationId xmlns:p14="http://schemas.microsoft.com/office/powerpoint/2010/main" val="7865642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8.17  Long-term synaptic depression in the cerebellum.</a:t>
            </a:r>
            <a:r>
              <a:rPr lang="en-US" dirty="0"/>
              <a:t> (A) Experimental arrangement. Synaptic responses were recorded from Purkinje cells following stimulation of parallel fibers and climbing fibers. (B) Pairing stimulation of climbing fibers (CF) and parallel fibers (PF) causes LTD that reduces the parallel fiber EPSP. (C) LTD requires depolarization of the Purkinje cell, produced by climbing fiber activation, as well as signals generated by active parallel fiber synapses. (D) Mechanism underlying cerebellar LTD. Glutamate released by parallel fibers activates both AMPA receptors and metabotropic glutamate receptors (mGluRs). The activated mGluRs produce two second messengers, DAG and IP</a:t>
            </a:r>
            <a:r>
              <a:rPr lang="en-US" baseline="-25000" dirty="0"/>
              <a:t>3</a:t>
            </a:r>
            <a:r>
              <a:rPr lang="en-US" dirty="0"/>
              <a:t>, which interact with Ca</a:t>
            </a:r>
            <a:r>
              <a:rPr lang="en-US" baseline="30000" dirty="0"/>
              <a:t>2+</a:t>
            </a:r>
            <a:r>
              <a:rPr lang="en-US" dirty="0"/>
              <a:t> that enters when climbing fiber activity opens voltage-gated Ca</a:t>
            </a:r>
            <a:r>
              <a:rPr lang="en-US" baseline="30000" dirty="0"/>
              <a:t>2+</a:t>
            </a:r>
            <a:r>
              <a:rPr lang="en-US" dirty="0"/>
              <a:t> channels. The resultant release of Ca</a:t>
            </a:r>
            <a:r>
              <a:rPr lang="en-US" baseline="30000" dirty="0"/>
              <a:t>2+</a:t>
            </a:r>
            <a:r>
              <a:rPr lang="en-US" dirty="0"/>
              <a:t> from the endoplasmic reticulum leads to a further rise in intracellular Ca</a:t>
            </a:r>
            <a:r>
              <a:rPr lang="en-US" baseline="30000" dirty="0"/>
              <a:t>2+</a:t>
            </a:r>
            <a:r>
              <a:rPr lang="en-US" dirty="0"/>
              <a:t> concentration and the activation of PKC, which triggers clathrin-dependent internalization of postsynaptic AMPA receptors, weakening the parallel fiber synapse. (B after Sakurai, 1987.)</a:t>
            </a:r>
          </a:p>
        </p:txBody>
      </p:sp>
      <p:sp>
        <p:nvSpPr>
          <p:cNvPr id="4" name="Slide Number Placeholder 3"/>
          <p:cNvSpPr>
            <a:spLocks noGrp="1"/>
          </p:cNvSpPr>
          <p:nvPr>
            <p:ph type="sldNum" sz="quarter" idx="10"/>
          </p:nvPr>
        </p:nvSpPr>
        <p:spPr/>
        <p:txBody>
          <a:bodyPr/>
          <a:lstStyle/>
          <a:p>
            <a:fld id="{B11FA646-5BA4-2540-B87F-8ED0E4574DDD}" type="slidenum">
              <a:rPr lang="en-US" smtClean="0"/>
              <a:pPr/>
              <a:t>23</a:t>
            </a:fld>
            <a:endParaRPr lang="en-US" dirty="0"/>
          </a:p>
        </p:txBody>
      </p:sp>
    </p:spTree>
    <p:extLst>
      <p:ext uri="{BB962C8B-B14F-4D97-AF65-F5344CB8AC3E}">
        <p14:creationId xmlns:p14="http://schemas.microsoft.com/office/powerpoint/2010/main" val="13188974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8.18  Spike timing-dependent synaptic plasticity in cultured hippocampal neurons.</a:t>
            </a:r>
            <a:r>
              <a:rPr lang="en-US" dirty="0"/>
              <a:t> (A) Left: Stimulating a presynaptic neuron (Pre) causes an EPSP in the postsynaptic neuron; applying a subsequent stimulus to the postsynaptic neuron (Post) causes an action potential that is superimposed on the EPSP. Right: Repetitive application of this stimulus paradigm causes LTP of the EPSP. (B) Reversing the order of stimulation, so that the postsynaptic neuron is excited before the presynaptic neuron, causes LTD of the EPSP. (C) Complex dependence of STDP on the interval between presynaptic activity and postsynaptic activity. If the presynaptic neuron is activated 40 milliseconds or less before the postsynaptic neuron, then LTP occurs. Conversely, if the postsynaptic neuron is activated 40 milliseconds or less before the presynaptic neuron, LTD occurs. If the interval between the two events is longer than 40 milliseconds, no STDP is observed. (After Bi and Poo, 1998.)</a:t>
            </a:r>
          </a:p>
        </p:txBody>
      </p:sp>
      <p:sp>
        <p:nvSpPr>
          <p:cNvPr id="4" name="Slide Number Placeholder 3"/>
          <p:cNvSpPr>
            <a:spLocks noGrp="1"/>
          </p:cNvSpPr>
          <p:nvPr>
            <p:ph type="sldNum" sz="quarter" idx="10"/>
          </p:nvPr>
        </p:nvSpPr>
        <p:spPr/>
        <p:txBody>
          <a:bodyPr/>
          <a:lstStyle/>
          <a:p>
            <a:fld id="{B11FA646-5BA4-2540-B87F-8ED0E4574DDD}" type="slidenum">
              <a:rPr lang="en-US" smtClean="0"/>
              <a:pPr/>
              <a:t>24</a:t>
            </a:fld>
            <a:endParaRPr lang="en-US" dirty="0"/>
          </a:p>
        </p:txBody>
      </p:sp>
    </p:spTree>
    <p:extLst>
      <p:ext uri="{BB962C8B-B14F-4D97-AF65-F5344CB8AC3E}">
        <p14:creationId xmlns:p14="http://schemas.microsoft.com/office/powerpoint/2010/main" val="6498683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Slide Image Placeholder 1">
            <a:extLst>
              <a:ext uri="{FF2B5EF4-FFF2-40B4-BE49-F238E27FC236}">
                <a16:creationId xmlns:a16="http://schemas.microsoft.com/office/drawing/2014/main" id="{4AAC712D-A61C-CA57-9E52-782B3E801AA5}"/>
              </a:ext>
            </a:extLst>
          </p:cNvPr>
          <p:cNvSpPr>
            <a:spLocks noGrp="1" noRot="1" noChangeAspect="1" noChangeArrowheads="1" noTextEdit="1"/>
          </p:cNvSpPr>
          <p:nvPr>
            <p:ph type="sldImg"/>
          </p:nvPr>
        </p:nvSpPr>
        <p:spPr>
          <a:ln/>
        </p:spPr>
      </p:sp>
      <p:sp>
        <p:nvSpPr>
          <p:cNvPr id="47106" name="Notes Placeholder 2">
            <a:extLst>
              <a:ext uri="{FF2B5EF4-FFF2-40B4-BE49-F238E27FC236}">
                <a16:creationId xmlns:a16="http://schemas.microsoft.com/office/drawing/2014/main" id="{D5ABA8EC-288C-5AD2-10DA-7FCDFCAA26CE}"/>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7.15  Regulation of tyrosine hydroxylase by protein phosphorylation.</a:t>
            </a:r>
            <a:r>
              <a:rPr lang="en-US" altLang="en-US">
                <a:latin typeface="Times" pitchFamily="2" charset="0"/>
                <a:ea typeface="ＭＳ Ｐゴシック" panose="020B0600070205080204" pitchFamily="34" charset="-128"/>
              </a:rPr>
              <a:t> Tyrosine hydroxylase governs the synthesis of the catecholamine neurotransmitters and is stimulated by several intracellular signals. In the example shown here, neuronal electrical activity (1) causes influx of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(2). The resultant rise in intracellular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concentration (3) activates protein kinases (4), which phosphorylates tyrosine hydroxylase (5), stimulating catecholamine synthesis (6). This increased synthesis in turn increases the release of catecholamines (7) and enhances the postsynaptic response produced by the synapse (8).</a:t>
            </a:r>
          </a:p>
        </p:txBody>
      </p:sp>
      <p:sp>
        <p:nvSpPr>
          <p:cNvPr id="47107" name="Slide Number Placeholder 3">
            <a:extLst>
              <a:ext uri="{FF2B5EF4-FFF2-40B4-BE49-F238E27FC236}">
                <a16:creationId xmlns:a16="http://schemas.microsoft.com/office/drawing/2014/main" id="{5705BB04-F627-3F17-6C44-18BE8E2D4188}"/>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9B5206CE-39E9-824E-B4FC-08A59F4C4515}" type="slidenum">
              <a:rPr lang="en-US" altLang="en-US" sz="1200">
                <a:latin typeface="Times" pitchFamily="2" charset="0"/>
              </a:rPr>
              <a:pPr/>
              <a:t>3</a:t>
            </a:fld>
            <a:endParaRPr lang="en-US" altLang="en-US" sz="1200">
              <a:latin typeface="Times" pitchFamily="2"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8.1  Forms of short-term synaptic plasticity.</a:t>
            </a:r>
            <a:r>
              <a:rPr lang="en-US" dirty="0"/>
              <a:t> (A) Facilitation at the squid giant synapse. A pair of presynaptic action potentials elicits two excitatory postsynaptic potentials (EPSPs). Because of facilitation, the second EPSP is larger than the first. (B) By varying the time interval between pairs of presynaptic action potentials, it can be seen that facilitation decays over a time course of tens of milliseconds. (C) Under typical physiological conditions, a high-frequency tetanus (darker bar) causes pronounced depression of EPSPs at the squid giant synapse (top). Lowering the external Ca</a:t>
            </a:r>
            <a:r>
              <a:rPr lang="en-US" baseline="30000" dirty="0"/>
              <a:t>2+</a:t>
            </a:r>
            <a:r>
              <a:rPr lang="en-US" dirty="0"/>
              <a:t> concentration to an intermediate level reduces transmitter release and causes a mixture of depression and augmentation (middle). Further reduction of the external Ca</a:t>
            </a:r>
            <a:r>
              <a:rPr lang="en-US" baseline="30000" dirty="0"/>
              <a:t>2+</a:t>
            </a:r>
            <a:r>
              <a:rPr lang="en-US" dirty="0"/>
              <a:t> eliminates depression, leaving only augmentation (bottom). (D) Synaptic depression at the frog neuromuscular synapse increases in proportion to the amount of transmitter released from the presynaptic terminal. (E) Application of a high-frequency tetanus (bar) to presynaptic axons innervating a spinal motor neuron causes a post-tetanic potentiation that persists for a few minutes after the tetanus ends. (A,B after Charlton and Bittner, 1978; C after Swandulla et al., 1991; D from Betz, 1970; E after Lev-Tov et al., 1983.)</a:t>
            </a:r>
          </a:p>
          <a:p>
            <a:r>
              <a:rPr lang="en-US" dirty="0"/>
              <a:t> </a:t>
            </a:r>
          </a:p>
          <a:p>
            <a:endParaRPr lang="en-US" dirty="0"/>
          </a:p>
        </p:txBody>
      </p:sp>
      <p:sp>
        <p:nvSpPr>
          <p:cNvPr id="4" name="Slide Number Placeholder 3"/>
          <p:cNvSpPr>
            <a:spLocks noGrp="1"/>
          </p:cNvSpPr>
          <p:nvPr>
            <p:ph type="sldNum" sz="quarter" idx="10"/>
          </p:nvPr>
        </p:nvSpPr>
        <p:spPr/>
        <p:txBody>
          <a:bodyPr/>
          <a:lstStyle/>
          <a:p>
            <a:fld id="{B11FA646-5BA4-2540-B87F-8ED0E4574DDD}" type="slidenum">
              <a:rPr lang="en-US" smtClean="0"/>
              <a:pPr/>
              <a:t>4</a:t>
            </a:fld>
            <a:endParaRPr lang="en-US" dirty="0"/>
          </a:p>
        </p:txBody>
      </p:sp>
    </p:spTree>
    <p:extLst>
      <p:ext uri="{BB962C8B-B14F-4D97-AF65-F5344CB8AC3E}">
        <p14:creationId xmlns:p14="http://schemas.microsoft.com/office/powerpoint/2010/main" val="365383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Slide Image Placeholder 1">
            <a:extLst>
              <a:ext uri="{FF2B5EF4-FFF2-40B4-BE49-F238E27FC236}">
                <a16:creationId xmlns:a16="http://schemas.microsoft.com/office/drawing/2014/main" id="{049560FF-EB9B-4848-9FD8-96A4FE922735}"/>
              </a:ext>
            </a:extLst>
          </p:cNvPr>
          <p:cNvSpPr>
            <a:spLocks noGrp="1" noRot="1" noChangeAspect="1" noChangeArrowheads="1" noTextEdit="1"/>
          </p:cNvSpPr>
          <p:nvPr>
            <p:ph type="sldImg"/>
          </p:nvPr>
        </p:nvSpPr>
        <p:spPr>
          <a:ln/>
        </p:spPr>
      </p:sp>
      <p:sp>
        <p:nvSpPr>
          <p:cNvPr id="49154" name="Notes Placeholder 2">
            <a:extLst>
              <a:ext uri="{FF2B5EF4-FFF2-40B4-BE49-F238E27FC236}">
                <a16:creationId xmlns:a16="http://schemas.microsoft.com/office/drawing/2014/main" id="{2E81C8BA-5B00-BE49-B6D8-A4F272EAB2CB}"/>
              </a:ext>
            </a:extLst>
          </p:cNvPr>
          <p:cNvSpPr>
            <a:spLocks noGrp="1" noChangeArrowheads="1"/>
          </p:cNvSpPr>
          <p:nvPr>
            <p:ph type="body" idx="1"/>
          </p:nvPr>
        </p:nvSpPr>
        <p:spPr>
          <a:noFill/>
        </p:spPr>
        <p:txBody>
          <a:bodyPr/>
          <a:lstStyle/>
          <a:p>
            <a:r>
              <a:rPr lang="en-US" altLang="en-US" b="1">
                <a:latin typeface="Times" pitchFamily="2" charset="0"/>
                <a:ea typeface="ＭＳ Ｐゴシック" panose="020B0600070205080204" pitchFamily="34" charset="-128"/>
              </a:rPr>
              <a:t>FIGURE 7.15  Regulation of tyrosine hydroxylase by protein phosphorylation.</a:t>
            </a:r>
            <a:r>
              <a:rPr lang="en-US" altLang="en-US">
                <a:latin typeface="Times" pitchFamily="2" charset="0"/>
                <a:ea typeface="ＭＳ Ｐゴシック" panose="020B0600070205080204" pitchFamily="34" charset="-128"/>
              </a:rPr>
              <a:t> Tyrosine hydroxylase governs the synthesis of the catecholamine neurotransmitters and is stimulated by several intracellular signals. In the example shown here, neuronal electrical activity (1) causes influx of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(2). The resultant rise in intracellular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concentration (3) activates protein kinases (4), which phosphorylates tyrosine hydroxylase (5), stimulating catecholamine synthesis (6). This increased synthesis in turn increases the release of catecholamines (7) and enhances the postsynaptic response produced by the synapse (8).</a:t>
            </a:r>
          </a:p>
        </p:txBody>
      </p:sp>
      <p:sp>
        <p:nvSpPr>
          <p:cNvPr id="49155" name="Slide Number Placeholder 3">
            <a:extLst>
              <a:ext uri="{FF2B5EF4-FFF2-40B4-BE49-F238E27FC236}">
                <a16:creationId xmlns:a16="http://schemas.microsoft.com/office/drawing/2014/main" id="{1AEAFBBC-375F-BE41-9D68-8FCB3F00CC63}"/>
              </a:ext>
            </a:extLst>
          </p:cNvPr>
          <p:cNvSpPr>
            <a:spLocks noGrp="1"/>
          </p:cNvSpPr>
          <p:nvPr>
            <p:ph type="sldNum" sz="quarter" idx="5"/>
          </p:nvPr>
        </p:nvSpPr>
        <p:spPr>
          <a:noFill/>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56E91688-6F57-3D4F-98F4-5A10CC8EECF0}" type="slidenum">
              <a:rPr lang="en-US" altLang="en-US" sz="1200" smtClean="0">
                <a:latin typeface="Times" pitchFamily="2" charset="0"/>
              </a:rPr>
              <a:pPr/>
              <a:t>5</a:t>
            </a:fld>
            <a:endParaRPr lang="en-US" altLang="en-US" sz="1200">
              <a:latin typeface="Times" pitchFamily="2" charset="0"/>
            </a:endParaRPr>
          </a:p>
        </p:txBody>
      </p:sp>
    </p:spTree>
    <p:extLst>
      <p:ext uri="{BB962C8B-B14F-4D97-AF65-F5344CB8AC3E}">
        <p14:creationId xmlns:p14="http://schemas.microsoft.com/office/powerpoint/2010/main" val="24305462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8.2  Short-term plasticity at the neuromuscular synapse.</a:t>
            </a:r>
            <a:r>
              <a:rPr lang="en-US" dirty="0"/>
              <a:t> (A) A train of electrical stimuli (top) applied to the presynaptic motor nerve produces changes in the end plate potential (EPP) amplitude (bottom). (B) Dynamic changes in transmitter release caused by the interplay of several forms of short-term plasticity. Facilitation and augmentation of the EPP occurs at the beginning of the stimulus train and are followed by a pronounced depression of the EPP. Potentiation begins late in the stimulus train and persists for many seconds after the end of the stimulus, leading to post-tetanic potentiation. (A after Katz, 1966; B after Malenka and Siegelbaum, 2001.)</a:t>
            </a:r>
          </a:p>
        </p:txBody>
      </p:sp>
      <p:sp>
        <p:nvSpPr>
          <p:cNvPr id="4" name="Slide Number Placeholder 3"/>
          <p:cNvSpPr>
            <a:spLocks noGrp="1"/>
          </p:cNvSpPr>
          <p:nvPr>
            <p:ph type="sldNum" sz="quarter" idx="10"/>
          </p:nvPr>
        </p:nvSpPr>
        <p:spPr/>
        <p:txBody>
          <a:bodyPr/>
          <a:lstStyle/>
          <a:p>
            <a:fld id="{B11FA646-5BA4-2540-B87F-8ED0E4574DDD}" type="slidenum">
              <a:rPr lang="en-US" smtClean="0"/>
              <a:pPr/>
              <a:t>6</a:t>
            </a:fld>
            <a:endParaRPr lang="en-US" dirty="0"/>
          </a:p>
        </p:txBody>
      </p:sp>
    </p:spTree>
    <p:extLst>
      <p:ext uri="{BB962C8B-B14F-4D97-AF65-F5344CB8AC3E}">
        <p14:creationId xmlns:p14="http://schemas.microsoft.com/office/powerpoint/2010/main" val="5491771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8.3  Short-term sensitization of the </a:t>
            </a:r>
            <a:r>
              <a:rPr lang="en-US" b="1" i="1" dirty="0"/>
              <a:t>Aplysia </a:t>
            </a:r>
            <a:r>
              <a:rPr lang="en-US" b="1" dirty="0"/>
              <a:t>gill withdrawal reflex.</a:t>
            </a:r>
            <a:r>
              <a:rPr lang="en-US" dirty="0"/>
              <a:t> (A) Drawing of an </a:t>
            </a:r>
            <a:r>
              <a:rPr lang="en-US" i="1" dirty="0"/>
              <a:t>Aplysia</a:t>
            </a:r>
            <a:r>
              <a:rPr lang="en-US" dirty="0"/>
              <a:t> (commonly known as the sea slug). (B) The abdominal ganglion of </a:t>
            </a:r>
            <a:r>
              <a:rPr lang="en-US" i="1" dirty="0"/>
              <a:t>Aplysia.</a:t>
            </a:r>
            <a:r>
              <a:rPr lang="en-US" dirty="0"/>
              <a:t> The cell bodies of many of the neurons involved in gill withdrawal can be recognized by their size, shape, and position within this ganglion. (C) Changes in the gill withdrawal behavior due to habituation and sensitization. The first time the siphon is touched, the gill contracts vigorously. Repeated touches elicit smaller gill contractions due to habituation. Subsequently pairing a siphon touch with an electrical shock to the tail restores a large and rapid gill contraction, the result of short-term sensitization. (D) Time course of short-term sensitization of the gill withdrawal response following the pairing of a single tail shock with a siphon touch. (E) Repeated applications of tail shocks cause prolonged sensitization of the gill withdrawal response. (After Squire and Kandel, 1999.)</a:t>
            </a:r>
          </a:p>
        </p:txBody>
      </p:sp>
      <p:sp>
        <p:nvSpPr>
          <p:cNvPr id="4" name="Slide Number Placeholder 3"/>
          <p:cNvSpPr>
            <a:spLocks noGrp="1"/>
          </p:cNvSpPr>
          <p:nvPr>
            <p:ph type="sldNum" sz="quarter" idx="10"/>
          </p:nvPr>
        </p:nvSpPr>
        <p:spPr/>
        <p:txBody>
          <a:bodyPr/>
          <a:lstStyle/>
          <a:p>
            <a:fld id="{B11FA646-5BA4-2540-B87F-8ED0E4574DDD}" type="slidenum">
              <a:rPr lang="en-US" smtClean="0"/>
              <a:pPr/>
              <a:t>7</a:t>
            </a:fld>
            <a:endParaRPr lang="en-US" dirty="0"/>
          </a:p>
        </p:txBody>
      </p:sp>
    </p:spTree>
    <p:extLst>
      <p:ext uri="{BB962C8B-B14F-4D97-AF65-F5344CB8AC3E}">
        <p14:creationId xmlns:p14="http://schemas.microsoft.com/office/powerpoint/2010/main" val="5521224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8.4  Synaptic mechanisms underlying short-term sensitization. </a:t>
            </a:r>
            <a:r>
              <a:rPr lang="en-US" dirty="0"/>
              <a:t>(A) Neural circuitry involved in sensitization. Touching the siphon skin activates sensory neurons that excite interneurons and gill motor neurons, yielding a contraction of the gill muscle. A shock to the animal’s tail stimulates modulatory interneurons that alter synaptic transmission between the siphon sensory neurons and gill motor neurons, resulting in sensitization. (B) Changes in synaptic efficacy at the sensory neuron–motor neuron synapse during short-term sensitization. Prior to sensitization, activating the siphon sensory neurons causes an EPSP to occur in the gill motor neurons. Repetitive activation of this synapse causes synaptic depression, indicated by a reduction in EPSPs in motor neurons. Activation of the serotonergic modulatory interneurons enhances release of transmitter from the sensory neurons onto the motor neurons, increasing the EPSP in the motor neurons and causing the motor neurons to more strongly excite the gill muscle. (C) Time course of the serotonin-induced facilitation of transmission at the sensory–motor synapse. (After Squire and Kandel, 1999.)</a:t>
            </a:r>
          </a:p>
        </p:txBody>
      </p:sp>
      <p:sp>
        <p:nvSpPr>
          <p:cNvPr id="4" name="Slide Number Placeholder 3"/>
          <p:cNvSpPr>
            <a:spLocks noGrp="1"/>
          </p:cNvSpPr>
          <p:nvPr>
            <p:ph type="sldNum" sz="quarter" idx="10"/>
          </p:nvPr>
        </p:nvSpPr>
        <p:spPr/>
        <p:txBody>
          <a:bodyPr/>
          <a:lstStyle/>
          <a:p>
            <a:fld id="{B11FA646-5BA4-2540-B87F-8ED0E4574DDD}" type="slidenum">
              <a:rPr lang="en-US" smtClean="0"/>
              <a:pPr/>
              <a:t>8</a:t>
            </a:fld>
            <a:endParaRPr lang="en-US" dirty="0"/>
          </a:p>
        </p:txBody>
      </p:sp>
    </p:spTree>
    <p:extLst>
      <p:ext uri="{BB962C8B-B14F-4D97-AF65-F5344CB8AC3E}">
        <p14:creationId xmlns:p14="http://schemas.microsoft.com/office/powerpoint/2010/main" val="20197356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FIGURE 8.5  Mechanisms of presynaptic enhancement underlying behavioral sensitization.</a:t>
            </a:r>
            <a:r>
              <a:rPr lang="en-US" dirty="0"/>
              <a:t> (A) Short-term sensitization is due to an acute, PKA-dependent enhancement of glutamate release from the presynaptic terminals of sensory neurons. See text for explanation. (B) Long-term sensitization is due to changes in gene expression, resulting in the synthesis of proteins that change PKA activity and lead to changes in synapse growth. (After Squire and Kandel, 1999.)</a:t>
            </a:r>
          </a:p>
        </p:txBody>
      </p:sp>
      <p:sp>
        <p:nvSpPr>
          <p:cNvPr id="4" name="Slide Number Placeholder 3"/>
          <p:cNvSpPr>
            <a:spLocks noGrp="1"/>
          </p:cNvSpPr>
          <p:nvPr>
            <p:ph type="sldNum" sz="quarter" idx="10"/>
          </p:nvPr>
        </p:nvSpPr>
        <p:spPr/>
        <p:txBody>
          <a:bodyPr/>
          <a:lstStyle/>
          <a:p>
            <a:fld id="{B11FA646-5BA4-2540-B87F-8ED0E4574DDD}" type="slidenum">
              <a:rPr lang="en-US" smtClean="0"/>
              <a:pPr/>
              <a:t>9</a:t>
            </a:fld>
            <a:endParaRPr lang="en-US" dirty="0"/>
          </a:p>
        </p:txBody>
      </p:sp>
    </p:spTree>
    <p:extLst>
      <p:ext uri="{BB962C8B-B14F-4D97-AF65-F5344CB8AC3E}">
        <p14:creationId xmlns:p14="http://schemas.microsoft.com/office/powerpoint/2010/main" val="16041065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vert="horz"/>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Date Placeholder 3"/>
          <p:cNvSpPr>
            <a:spLocks noGrp="1"/>
          </p:cNvSpPr>
          <p:nvPr>
            <p:ph type="dt" sz="half" idx="10"/>
          </p:nvPr>
        </p:nvSpPr>
        <p:spPr>
          <a:xfrm>
            <a:off x="685800" y="6248400"/>
            <a:ext cx="1905000" cy="457200"/>
          </a:xfrm>
          <a:prstGeom prst="rect">
            <a:avLst/>
          </a:prstGeom>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a:xfrm>
            <a:off x="6553200" y="6248400"/>
            <a:ext cx="1905000" cy="457200"/>
          </a:xfrm>
          <a:prstGeom prst="rect">
            <a:avLst/>
          </a:prstGeom>
        </p:spPr>
        <p:txBody>
          <a:bodyPr/>
          <a:lstStyle>
            <a:lvl1pPr>
              <a:defRPr/>
            </a:lvl1pPr>
          </a:lstStyle>
          <a:p>
            <a:fld id="{D75B4F48-3FC3-DC46-98E0-A992AD9F4415}" type="slidenum">
              <a:rPr lang="en-US"/>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vert="horz"/>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85800" y="6248400"/>
            <a:ext cx="1905000" cy="457200"/>
          </a:xfrm>
          <a:prstGeom prst="rect">
            <a:avLst/>
          </a:prstGeom>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a:xfrm>
            <a:off x="6553200" y="6248400"/>
            <a:ext cx="1905000" cy="457200"/>
          </a:xfrm>
          <a:prstGeom prst="rect">
            <a:avLst/>
          </a:prstGeom>
        </p:spPr>
        <p:txBody>
          <a:bodyPr/>
          <a:lstStyle>
            <a:lvl1pPr>
              <a:defRPr/>
            </a:lvl1pPr>
          </a:lstStyle>
          <a:p>
            <a:fld id="{E94ED56B-61B1-6D4D-A4E4-E3E93C44C78B}" type="slidenum">
              <a:rPr lang="en-US"/>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vert="horz"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Date Placeholder 3"/>
          <p:cNvSpPr>
            <a:spLocks noGrp="1"/>
          </p:cNvSpPr>
          <p:nvPr>
            <p:ph type="dt" sz="half" idx="10"/>
          </p:nvPr>
        </p:nvSpPr>
        <p:spPr>
          <a:xfrm>
            <a:off x="685800" y="6248400"/>
            <a:ext cx="1905000" cy="457200"/>
          </a:xfrm>
          <a:prstGeom prst="rect">
            <a:avLst/>
          </a:prstGeom>
        </p:spPr>
        <p:txBody>
          <a:bodyPr/>
          <a:lstStyle>
            <a:lvl1pPr>
              <a:defRPr/>
            </a:lvl1pPr>
          </a:lstStyle>
          <a:p>
            <a:endParaRPr lang="en-US" dirty="0"/>
          </a:p>
        </p:txBody>
      </p:sp>
      <p:sp>
        <p:nvSpPr>
          <p:cNvPr id="5" name="Footer Placeholder 4"/>
          <p:cNvSpPr>
            <a:spLocks noGrp="1"/>
          </p:cNvSpPr>
          <p:nvPr>
            <p:ph type="ftr" sz="quarter" idx="11"/>
          </p:nvPr>
        </p:nvSpPr>
        <p:spPr/>
        <p:txBody>
          <a:bodyPr/>
          <a:lstStyle>
            <a:lvl1pPr>
              <a:defRPr/>
            </a:lvl1pPr>
          </a:lstStyle>
          <a:p>
            <a:endParaRPr lang="en-US" dirty="0"/>
          </a:p>
        </p:txBody>
      </p:sp>
      <p:sp>
        <p:nvSpPr>
          <p:cNvPr id="6" name="Slide Number Placeholder 5"/>
          <p:cNvSpPr>
            <a:spLocks noGrp="1"/>
          </p:cNvSpPr>
          <p:nvPr>
            <p:ph type="sldNum" sz="quarter" idx="12"/>
          </p:nvPr>
        </p:nvSpPr>
        <p:spPr>
          <a:xfrm>
            <a:off x="6553200" y="6248400"/>
            <a:ext cx="1905000" cy="457200"/>
          </a:xfrm>
          <a:prstGeom prst="rect">
            <a:avLst/>
          </a:prstGeom>
        </p:spPr>
        <p:txBody>
          <a:bodyPr/>
          <a:lstStyle>
            <a:lvl1pPr>
              <a:defRPr/>
            </a:lvl1pPr>
          </a:lstStyle>
          <a:p>
            <a:fld id="{51F6B93B-8A20-044E-A0ED-8EA3C5033C39}" type="slidenum">
              <a:rPr lang="en-US"/>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vert="horz"/>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685800" y="6248400"/>
            <a:ext cx="1905000" cy="457200"/>
          </a:xfrm>
          <a:prstGeom prst="rect">
            <a:avLst/>
          </a:prstGeom>
        </p:spPr>
        <p:txBody>
          <a:bodyPr/>
          <a:lstStyle>
            <a:lvl1pPr>
              <a:defRPr/>
            </a:lvl1pPr>
          </a:lstStyle>
          <a:p>
            <a:endParaRPr lang="en-US" dirty="0"/>
          </a:p>
        </p:txBody>
      </p:sp>
      <p:sp>
        <p:nvSpPr>
          <p:cNvPr id="6" name="Footer Placeholder 5"/>
          <p:cNvSpPr>
            <a:spLocks noGrp="1"/>
          </p:cNvSpPr>
          <p:nvPr>
            <p:ph type="ftr" sz="quarter" idx="11"/>
          </p:nvPr>
        </p:nvSpPr>
        <p:spPr/>
        <p:txBody>
          <a:bodyPr/>
          <a:lstStyle>
            <a:lvl1pPr>
              <a:defRPr/>
            </a:lvl1pPr>
          </a:lstStyle>
          <a:p>
            <a:endParaRPr lang="en-US" dirty="0"/>
          </a:p>
        </p:txBody>
      </p:sp>
      <p:sp>
        <p:nvSpPr>
          <p:cNvPr id="7" name="Slide Number Placeholder 6"/>
          <p:cNvSpPr>
            <a:spLocks noGrp="1"/>
          </p:cNvSpPr>
          <p:nvPr>
            <p:ph type="sldNum" sz="quarter" idx="12"/>
          </p:nvPr>
        </p:nvSpPr>
        <p:spPr>
          <a:xfrm>
            <a:off x="6553200" y="6248400"/>
            <a:ext cx="1905000" cy="457200"/>
          </a:xfrm>
          <a:prstGeom prst="rect">
            <a:avLst/>
          </a:prstGeom>
        </p:spPr>
        <p:txBody>
          <a:bodyPr/>
          <a:lstStyle>
            <a:lvl1pPr>
              <a:defRPr/>
            </a:lvl1pPr>
          </a:lstStyle>
          <a:p>
            <a:fld id="{0246E4A4-E5A9-F34A-AE53-96EA7F6EBAE8}" type="slidenum">
              <a:rPr lang="en-US"/>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vert="horz"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vert="horz"/>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685800" y="6248400"/>
            <a:ext cx="1905000" cy="457200"/>
          </a:xfrm>
          <a:prstGeom prst="rect">
            <a:avLst/>
          </a:prstGeom>
        </p:spPr>
        <p:txBody>
          <a:bodyPr/>
          <a:lstStyle>
            <a:lvl1pPr>
              <a:defRPr/>
            </a:lvl1pPr>
          </a:lstStyle>
          <a:p>
            <a:endParaRPr lang="en-US" dirty="0"/>
          </a:p>
        </p:txBody>
      </p:sp>
      <p:sp>
        <p:nvSpPr>
          <p:cNvPr id="8" name="Footer Placeholder 7"/>
          <p:cNvSpPr>
            <a:spLocks noGrp="1"/>
          </p:cNvSpPr>
          <p:nvPr>
            <p:ph type="ftr" sz="quarter" idx="11"/>
          </p:nvPr>
        </p:nvSpPr>
        <p:spPr/>
        <p:txBody>
          <a:bodyPr/>
          <a:lstStyle>
            <a:lvl1pPr>
              <a:defRPr/>
            </a:lvl1pPr>
          </a:lstStyle>
          <a:p>
            <a:endParaRPr lang="en-US" dirty="0"/>
          </a:p>
        </p:txBody>
      </p:sp>
      <p:sp>
        <p:nvSpPr>
          <p:cNvPr id="9" name="Slide Number Placeholder 8"/>
          <p:cNvSpPr>
            <a:spLocks noGrp="1"/>
          </p:cNvSpPr>
          <p:nvPr>
            <p:ph type="sldNum" sz="quarter" idx="12"/>
          </p:nvPr>
        </p:nvSpPr>
        <p:spPr>
          <a:xfrm>
            <a:off x="6553200" y="6248400"/>
            <a:ext cx="1905000" cy="457200"/>
          </a:xfrm>
          <a:prstGeom prst="rect">
            <a:avLst/>
          </a:prstGeom>
        </p:spPr>
        <p:txBody>
          <a:bodyPr/>
          <a:lstStyle>
            <a:lvl1pPr>
              <a:defRPr/>
            </a:lvl1pPr>
          </a:lstStyle>
          <a:p>
            <a:fld id="{733BD71D-BBA0-6042-91DD-6232676A5293}" type="slidenum">
              <a:rPr lang="en-US"/>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9144000" cy="576072"/>
          </a:xfrm>
        </p:spPr>
        <p:txBody>
          <a:bodyPr/>
          <a:lstStyle/>
          <a:p>
            <a:r>
              <a:rPr lang="en-US"/>
              <a:t>Click to edit Master title style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85800" y="6248400"/>
            <a:ext cx="1905000" cy="457200"/>
          </a:xfrm>
          <a:prstGeom prst="rect">
            <a:avLst/>
          </a:prstGeom>
        </p:spPr>
        <p:txBody>
          <a:bodyPr/>
          <a:lstStyle>
            <a:lvl1pPr>
              <a:defRPr/>
            </a:lvl1pPr>
          </a:lstStyle>
          <a:p>
            <a:endParaRPr lang="en-US" dirty="0"/>
          </a:p>
        </p:txBody>
      </p:sp>
      <p:sp>
        <p:nvSpPr>
          <p:cNvPr id="3" name="Footer Placeholder 2"/>
          <p:cNvSpPr>
            <a:spLocks noGrp="1"/>
          </p:cNvSpPr>
          <p:nvPr>
            <p:ph type="ftr" sz="quarter" idx="11"/>
          </p:nvPr>
        </p:nvSpPr>
        <p:spPr/>
        <p:txBody>
          <a:bodyPr/>
          <a:lstStyle>
            <a:lvl1pPr>
              <a:defRPr/>
            </a:lvl1pPr>
          </a:lstStyle>
          <a:p>
            <a:endParaRPr lang="en-US" dirty="0"/>
          </a:p>
        </p:txBody>
      </p:sp>
      <p:sp>
        <p:nvSpPr>
          <p:cNvPr id="4" name="Slide Number Placeholder 3"/>
          <p:cNvSpPr>
            <a:spLocks noGrp="1"/>
          </p:cNvSpPr>
          <p:nvPr>
            <p:ph type="sldNum" sz="quarter" idx="12"/>
          </p:nvPr>
        </p:nvSpPr>
        <p:spPr>
          <a:xfrm>
            <a:off x="6553200" y="6248400"/>
            <a:ext cx="1905000" cy="457200"/>
          </a:xfrm>
          <a:prstGeom prst="rect">
            <a:avLst/>
          </a:prstGeom>
        </p:spPr>
        <p:txBody>
          <a:bodyPr/>
          <a:lstStyle>
            <a:lvl1pPr>
              <a:defRPr/>
            </a:lvl1pPr>
          </a:lstStyle>
          <a:p>
            <a:fld id="{78294A6C-E0A4-D440-8C07-58A0E47083E5}" type="slidenum">
              <a:rPr lang="en-US"/>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9" name="Rectangle 5"/>
          <p:cNvSpPr>
            <a:spLocks noGrp="1" noChangeArrowheads="1"/>
          </p:cNvSpPr>
          <p:nvPr>
            <p:ph type="ftr" sz="quarter" idx="3"/>
          </p:nvPr>
        </p:nvSpPr>
        <p:spPr bwMode="auto">
          <a:xfrm>
            <a:off x="2057400" y="6553200"/>
            <a:ext cx="5029200" cy="3048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400">
                <a:latin typeface="Times" charset="0"/>
              </a:defRPr>
            </a:lvl1pPr>
          </a:lstStyle>
          <a:p>
            <a:endParaRPr lang="en-US" dirty="0"/>
          </a:p>
        </p:txBody>
      </p:sp>
      <p:sp>
        <p:nvSpPr>
          <p:cNvPr id="1026" name="Rectangle 2"/>
          <p:cNvSpPr>
            <a:spLocks noGrp="1" noChangeArrowheads="1"/>
          </p:cNvSpPr>
          <p:nvPr>
            <p:ph type="title"/>
          </p:nvPr>
        </p:nvSpPr>
        <p:spPr bwMode="auto">
          <a:xfrm>
            <a:off x="0" y="0"/>
            <a:ext cx="9144000" cy="381000"/>
          </a:xfrm>
          <a:prstGeom prst="rect">
            <a:avLst/>
          </a:prstGeom>
          <a:solidFill>
            <a:schemeClr val="tx2"/>
          </a:solid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7" r:id="rId7"/>
    <p:sldLayoutId id="2147483655" r:id="rId8"/>
  </p:sldLayoutIdLst>
  <p:txStyles>
    <p:titleStyle>
      <a:lvl1pPr algn="l" rtl="0" fontAlgn="base">
        <a:spcBef>
          <a:spcPct val="0"/>
        </a:spcBef>
        <a:spcAft>
          <a:spcPct val="0"/>
        </a:spcAft>
        <a:defRPr sz="1600">
          <a:solidFill>
            <a:schemeClr val="bg1"/>
          </a:solidFill>
          <a:latin typeface="+mj-lt"/>
          <a:ea typeface="+mj-ea"/>
          <a:cs typeface="+mj-cs"/>
        </a:defRPr>
      </a:lvl1pPr>
      <a:lvl2pPr algn="l" rtl="0" fontAlgn="base">
        <a:spcBef>
          <a:spcPct val="0"/>
        </a:spcBef>
        <a:spcAft>
          <a:spcPct val="0"/>
        </a:spcAft>
        <a:defRPr sz="1600">
          <a:solidFill>
            <a:srgbClr val="FFFFFF"/>
          </a:solidFill>
          <a:latin typeface="Arial" charset="0"/>
        </a:defRPr>
      </a:lvl2pPr>
      <a:lvl3pPr algn="l" rtl="0" fontAlgn="base">
        <a:spcBef>
          <a:spcPct val="0"/>
        </a:spcBef>
        <a:spcAft>
          <a:spcPct val="0"/>
        </a:spcAft>
        <a:defRPr sz="1600">
          <a:solidFill>
            <a:srgbClr val="FFFFFF"/>
          </a:solidFill>
          <a:latin typeface="Arial" charset="0"/>
        </a:defRPr>
      </a:lvl3pPr>
      <a:lvl4pPr algn="l" rtl="0" fontAlgn="base">
        <a:spcBef>
          <a:spcPct val="0"/>
        </a:spcBef>
        <a:spcAft>
          <a:spcPct val="0"/>
        </a:spcAft>
        <a:defRPr sz="1600">
          <a:solidFill>
            <a:srgbClr val="FFFFFF"/>
          </a:solidFill>
          <a:latin typeface="Arial" charset="0"/>
        </a:defRPr>
      </a:lvl4pPr>
      <a:lvl5pPr algn="l" rtl="0" fontAlgn="base">
        <a:spcBef>
          <a:spcPct val="0"/>
        </a:spcBef>
        <a:spcAft>
          <a:spcPct val="0"/>
        </a:spcAft>
        <a:defRPr sz="1600">
          <a:solidFill>
            <a:srgbClr val="FFFFFF"/>
          </a:solidFill>
          <a:latin typeface="Arial" charset="0"/>
        </a:defRPr>
      </a:lvl5pPr>
      <a:lvl6pPr marL="457200" algn="l" rtl="0" fontAlgn="base">
        <a:spcBef>
          <a:spcPct val="0"/>
        </a:spcBef>
        <a:spcAft>
          <a:spcPct val="0"/>
        </a:spcAft>
        <a:defRPr sz="1600">
          <a:solidFill>
            <a:srgbClr val="FFFFFF"/>
          </a:solidFill>
          <a:latin typeface="Arial" charset="0"/>
        </a:defRPr>
      </a:lvl6pPr>
      <a:lvl7pPr marL="914400" algn="l" rtl="0" fontAlgn="base">
        <a:spcBef>
          <a:spcPct val="0"/>
        </a:spcBef>
        <a:spcAft>
          <a:spcPct val="0"/>
        </a:spcAft>
        <a:defRPr sz="1600">
          <a:solidFill>
            <a:srgbClr val="FFFFFF"/>
          </a:solidFill>
          <a:latin typeface="Arial" charset="0"/>
        </a:defRPr>
      </a:lvl7pPr>
      <a:lvl8pPr marL="1371600" algn="l" rtl="0" fontAlgn="base">
        <a:spcBef>
          <a:spcPct val="0"/>
        </a:spcBef>
        <a:spcAft>
          <a:spcPct val="0"/>
        </a:spcAft>
        <a:defRPr sz="1600">
          <a:solidFill>
            <a:srgbClr val="FFFFFF"/>
          </a:solidFill>
          <a:latin typeface="Arial" charset="0"/>
        </a:defRPr>
      </a:lvl8pPr>
      <a:lvl9pPr marL="1828800" algn="l" rtl="0" fontAlgn="base">
        <a:spcBef>
          <a:spcPct val="0"/>
        </a:spcBef>
        <a:spcAft>
          <a:spcPct val="0"/>
        </a:spcAft>
        <a:defRPr sz="1600">
          <a:solidFill>
            <a:srgbClr val="FFFFFF"/>
          </a:solidFill>
          <a:latin typeface="Arial" charset="0"/>
        </a:defRPr>
      </a:lvl9pPr>
    </p:titleStyle>
    <p:bodyStyle>
      <a:lvl1pPr marL="342900" indent="-342900" algn="l" rtl="0" fontAlgn="base">
        <a:spcBef>
          <a:spcPct val="20000"/>
        </a:spcBef>
        <a:spcAft>
          <a:spcPct val="0"/>
        </a:spcAft>
        <a:defRPr sz="24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ea typeface="ＭＳ Ｐゴシック" charset="-128"/>
        </a:defRPr>
      </a:lvl2pPr>
      <a:lvl3pPr marL="1143000" indent="-228600" algn="l" rtl="0" fontAlgn="base">
        <a:spcBef>
          <a:spcPct val="20000"/>
        </a:spcBef>
        <a:spcAft>
          <a:spcPct val="0"/>
        </a:spcAft>
        <a:buChar char="•"/>
        <a:defRPr sz="2400">
          <a:solidFill>
            <a:schemeClr val="tx1"/>
          </a:solidFill>
          <a:latin typeface="+mn-lt"/>
          <a:ea typeface="ＭＳ Ｐゴシック" charset="-128"/>
        </a:defRPr>
      </a:lvl3pPr>
      <a:lvl4pPr marL="1600200" indent="-228600" algn="l" rtl="0" fontAlgn="base">
        <a:spcBef>
          <a:spcPct val="20000"/>
        </a:spcBef>
        <a:spcAft>
          <a:spcPct val="0"/>
        </a:spcAft>
        <a:buChar char="–"/>
        <a:defRPr sz="2000">
          <a:solidFill>
            <a:schemeClr val="tx1"/>
          </a:solidFill>
          <a:latin typeface="+mn-lt"/>
          <a:ea typeface="ＭＳ Ｐゴシック" charset="-128"/>
        </a:defRPr>
      </a:lvl4pPr>
      <a:lvl5pPr marL="2057400" indent="-228600" algn="l" rtl="0" fontAlgn="base">
        <a:spcBef>
          <a:spcPct val="20000"/>
        </a:spcBef>
        <a:spcAft>
          <a:spcPct val="0"/>
        </a:spcAft>
        <a:buChar char="»"/>
        <a:defRPr sz="2000">
          <a:solidFill>
            <a:schemeClr val="tx1"/>
          </a:solidFill>
          <a:latin typeface="+mn-lt"/>
          <a:ea typeface="ＭＳ Ｐゴシック" charset="-128"/>
        </a:defRPr>
      </a:lvl5pPr>
      <a:lvl6pPr marL="2514600" indent="-228600" algn="l" rtl="0" fontAlgn="base">
        <a:spcBef>
          <a:spcPct val="20000"/>
        </a:spcBef>
        <a:spcAft>
          <a:spcPct val="0"/>
        </a:spcAft>
        <a:buChar char="»"/>
        <a:defRPr sz="2000">
          <a:solidFill>
            <a:schemeClr val="tx1"/>
          </a:solidFill>
          <a:latin typeface="+mn-lt"/>
          <a:ea typeface="ＭＳ Ｐゴシック" charset="-128"/>
        </a:defRPr>
      </a:lvl6pPr>
      <a:lvl7pPr marL="2971800" indent="-228600" algn="l" rtl="0" fontAlgn="base">
        <a:spcBef>
          <a:spcPct val="20000"/>
        </a:spcBef>
        <a:spcAft>
          <a:spcPct val="0"/>
        </a:spcAft>
        <a:buChar char="»"/>
        <a:defRPr sz="2000">
          <a:solidFill>
            <a:schemeClr val="tx1"/>
          </a:solidFill>
          <a:latin typeface="+mn-lt"/>
          <a:ea typeface="ＭＳ Ｐゴシック" charset="-128"/>
        </a:defRPr>
      </a:lvl7pPr>
      <a:lvl8pPr marL="3429000" indent="-228600" algn="l" rtl="0" fontAlgn="base">
        <a:spcBef>
          <a:spcPct val="20000"/>
        </a:spcBef>
        <a:spcAft>
          <a:spcPct val="0"/>
        </a:spcAft>
        <a:buChar char="»"/>
        <a:defRPr sz="2000">
          <a:solidFill>
            <a:schemeClr val="tx1"/>
          </a:solidFill>
          <a:latin typeface="+mn-lt"/>
          <a:ea typeface="ＭＳ Ｐゴシック" charset="-128"/>
        </a:defRPr>
      </a:lvl8pPr>
      <a:lvl9pPr marL="3886200" indent="-228600" algn="l" rtl="0" fontAlgn="base">
        <a:spcBef>
          <a:spcPct val="20000"/>
        </a:spcBef>
        <a:spcAft>
          <a:spcPct val="0"/>
        </a:spcAft>
        <a:buChar char="»"/>
        <a:defRPr sz="2000">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17.jpg"/></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14A62695-CF7B-3D43-B506-0563AD760689}"/>
              </a:ext>
            </a:extLst>
          </p:cNvPr>
          <p:cNvSpPr>
            <a:spLocks noGrp="1" noChangeArrowheads="1"/>
          </p:cNvSpPr>
          <p:nvPr>
            <p:ph type="title"/>
          </p:nvPr>
        </p:nvSpPr>
        <p:spPr/>
        <p:txBody>
          <a:bodyPr/>
          <a:lstStyle/>
          <a:p>
            <a:endParaRPr lang="en-US" altLang="en-US">
              <a:ea typeface="ＭＳ Ｐゴシック" panose="020B0600070205080204" pitchFamily="34" charset="-128"/>
            </a:endParaRPr>
          </a:p>
        </p:txBody>
      </p:sp>
      <p:sp>
        <p:nvSpPr>
          <p:cNvPr id="15362" name="TextBox 2">
            <a:extLst>
              <a:ext uri="{FF2B5EF4-FFF2-40B4-BE49-F238E27FC236}">
                <a16:creationId xmlns:a16="http://schemas.microsoft.com/office/drawing/2014/main" id="{BBD5F55E-2382-4C42-AD5D-C84D468B1E22}"/>
              </a:ext>
            </a:extLst>
          </p:cNvPr>
          <p:cNvSpPr txBox="1">
            <a:spLocks noChangeArrowheads="1"/>
          </p:cNvSpPr>
          <p:nvPr/>
        </p:nvSpPr>
        <p:spPr bwMode="auto">
          <a:xfrm>
            <a:off x="245346" y="3570288"/>
            <a:ext cx="865333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r>
              <a:rPr lang="en-US" altLang="en-US" sz="3200" dirty="0"/>
              <a:t>Lecture 13:  Metabotropic receptors continued,</a:t>
            </a:r>
          </a:p>
          <a:p>
            <a:pPr algn="ctr"/>
            <a:r>
              <a:rPr lang="en-US" altLang="en-US" sz="3200" dirty="0"/>
              <a:t> + Synaptic Plasticity</a:t>
            </a:r>
          </a:p>
          <a:p>
            <a:pPr algn="ctr"/>
            <a:r>
              <a:rPr lang="en-US" altLang="en-US" sz="3200" dirty="0"/>
              <a:t>2022_v1</a:t>
            </a:r>
          </a:p>
          <a:p>
            <a:pPr algn="ctr"/>
            <a:endParaRPr lang="en-US" altLang="en-US" sz="3200" dirty="0"/>
          </a:p>
          <a:p>
            <a:pPr algn="ctr"/>
            <a:r>
              <a:rPr lang="en-US" altLang="en-US" sz="3200" dirty="0"/>
              <a:t>Professor Malcolm MacIver</a:t>
            </a:r>
          </a:p>
        </p:txBody>
      </p:sp>
      <p:sp>
        <p:nvSpPr>
          <p:cNvPr id="15363" name="Rectangle 1">
            <a:extLst>
              <a:ext uri="{FF2B5EF4-FFF2-40B4-BE49-F238E27FC236}">
                <a16:creationId xmlns:a16="http://schemas.microsoft.com/office/drawing/2014/main" id="{CB71AB65-2D33-7548-8F22-D773753EA852}"/>
              </a:ext>
            </a:extLst>
          </p:cNvPr>
          <p:cNvSpPr>
            <a:spLocks noChangeArrowheads="1"/>
          </p:cNvSpPr>
          <p:nvPr/>
        </p:nvSpPr>
        <p:spPr bwMode="auto">
          <a:xfrm>
            <a:off x="146050" y="1828800"/>
            <a:ext cx="8851900"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r>
              <a:rPr lang="en-US" altLang="en-US" sz="3200">
                <a:solidFill>
                  <a:srgbClr val="002060"/>
                </a:solidFill>
              </a:rPr>
              <a:t>BMD ENG 301Quantitative Systems Physiology</a:t>
            </a:r>
            <a:br>
              <a:rPr lang="en-US" altLang="en-US" sz="3200">
                <a:solidFill>
                  <a:srgbClr val="002060"/>
                </a:solidFill>
              </a:rPr>
            </a:br>
            <a:r>
              <a:rPr lang="en-US" altLang="en-US" sz="3200">
                <a:solidFill>
                  <a:srgbClr val="002060"/>
                </a:solidFill>
              </a:rPr>
              <a:t>(Nervous System)</a:t>
            </a:r>
            <a:endParaRPr lang="en-US" altLang="en-US" sz="3200"/>
          </a:p>
        </p:txBody>
      </p:sp>
    </p:spTree>
    <p:extLst>
      <p:ext uri="{BB962C8B-B14F-4D97-AF65-F5344CB8AC3E}">
        <p14:creationId xmlns:p14="http://schemas.microsoft.com/office/powerpoint/2010/main" val="455338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euroscience6e-Fig-08-06-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3248" y="455676"/>
            <a:ext cx="5937504" cy="6327648"/>
          </a:xfrm>
          <a:prstGeom prst="rect">
            <a:avLst/>
          </a:prstGeom>
        </p:spPr>
      </p:pic>
      <p:sp>
        <p:nvSpPr>
          <p:cNvPr id="3" name="Title 2"/>
          <p:cNvSpPr>
            <a:spLocks noGrp="1"/>
          </p:cNvSpPr>
          <p:nvPr>
            <p:ph type="title"/>
          </p:nvPr>
        </p:nvSpPr>
        <p:spPr/>
        <p:txBody>
          <a:bodyPr/>
          <a:lstStyle/>
          <a:p>
            <a:pPr algn="ctr"/>
            <a:r>
              <a:rPr lang="en-US" dirty="0"/>
              <a:t>The trisynaptic circuit of the hippocampus </a:t>
            </a:r>
          </a:p>
        </p:txBody>
      </p:sp>
    </p:spTree>
    <p:extLst>
      <p:ext uri="{BB962C8B-B14F-4D97-AF65-F5344CB8AC3E}">
        <p14:creationId xmlns:p14="http://schemas.microsoft.com/office/powerpoint/2010/main" val="16486443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LTP of Schaffer collateral–CA1 synapses </a:t>
            </a:r>
          </a:p>
        </p:txBody>
      </p:sp>
      <p:pic>
        <p:nvPicPr>
          <p:cNvPr id="5" name="Picture 4" descr="Neuroscience6e-Fig-08-07-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786384"/>
            <a:ext cx="8534400" cy="5462016"/>
          </a:xfrm>
          <a:prstGeom prst="rect">
            <a:avLst/>
          </a:prstGeom>
        </p:spPr>
      </p:pic>
    </p:spTree>
    <p:extLst>
      <p:ext uri="{BB962C8B-B14F-4D97-AF65-F5344CB8AC3E}">
        <p14:creationId xmlns:p14="http://schemas.microsoft.com/office/powerpoint/2010/main" val="40079075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Pairing presynaptic and postsynaptic activity causes LTP </a:t>
            </a:r>
          </a:p>
        </p:txBody>
      </p:sp>
      <p:pic>
        <p:nvPicPr>
          <p:cNvPr id="4" name="Picture 3" descr="Neuroscience6e-Fig-08-08-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87500" y="454152"/>
            <a:ext cx="5955792" cy="6327648"/>
          </a:xfrm>
          <a:prstGeom prst="rect">
            <a:avLst/>
          </a:prstGeom>
        </p:spPr>
      </p:pic>
    </p:spTree>
    <p:extLst>
      <p:ext uri="{BB962C8B-B14F-4D97-AF65-F5344CB8AC3E}">
        <p14:creationId xmlns:p14="http://schemas.microsoft.com/office/powerpoint/2010/main" val="36955786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euroscience6e-Fig-08-09-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845820"/>
            <a:ext cx="8534400" cy="5547360"/>
          </a:xfrm>
          <a:prstGeom prst="rect">
            <a:avLst/>
          </a:prstGeom>
        </p:spPr>
      </p:pic>
      <p:sp>
        <p:nvSpPr>
          <p:cNvPr id="3" name="Title 2"/>
          <p:cNvSpPr>
            <a:spLocks noGrp="1"/>
          </p:cNvSpPr>
          <p:nvPr>
            <p:ph type="title"/>
          </p:nvPr>
        </p:nvSpPr>
        <p:spPr/>
        <p:txBody>
          <a:bodyPr/>
          <a:lstStyle/>
          <a:p>
            <a:pPr algn="ctr"/>
            <a:r>
              <a:rPr lang="en-US" dirty="0"/>
              <a:t>Properties of LTP at a CA1 pyramidal neuron receiving synaptic inputs from two independent sets of Schaffer collateral axons </a:t>
            </a:r>
          </a:p>
        </p:txBody>
      </p:sp>
      <p:sp>
        <p:nvSpPr>
          <p:cNvPr id="4" name="TextBox 3">
            <a:extLst>
              <a:ext uri="{FF2B5EF4-FFF2-40B4-BE49-F238E27FC236}">
                <a16:creationId xmlns:a16="http://schemas.microsoft.com/office/drawing/2014/main" id="{522B1990-7227-D143-9D1D-77B3943B2AD7}"/>
              </a:ext>
            </a:extLst>
          </p:cNvPr>
          <p:cNvSpPr txBox="1"/>
          <p:nvPr/>
        </p:nvSpPr>
        <p:spPr>
          <a:xfrm>
            <a:off x="2286000" y="6172200"/>
            <a:ext cx="5541902" cy="461665"/>
          </a:xfrm>
          <a:prstGeom prst="rect">
            <a:avLst/>
          </a:prstGeom>
          <a:noFill/>
        </p:spPr>
        <p:txBody>
          <a:bodyPr wrap="none" rtlCol="0">
            <a:spAutoFit/>
          </a:bodyPr>
          <a:lstStyle/>
          <a:p>
            <a:r>
              <a:rPr lang="en-US" dirty="0"/>
              <a:t>Neurons that fire together wire together</a:t>
            </a:r>
          </a:p>
        </p:txBody>
      </p:sp>
    </p:spTree>
    <p:extLst>
      <p:ext uri="{BB962C8B-B14F-4D97-AF65-F5344CB8AC3E}">
        <p14:creationId xmlns:p14="http://schemas.microsoft.com/office/powerpoint/2010/main" val="35966963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The NMDA receptor channel can open only during depolarization of the postsynaptic neuron from its normal resting potential </a:t>
            </a:r>
          </a:p>
        </p:txBody>
      </p:sp>
      <p:pic>
        <p:nvPicPr>
          <p:cNvPr id="4" name="Picture 3" descr="Neuroscience6e-Fig-08-10-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938784"/>
            <a:ext cx="8534400" cy="5309616"/>
          </a:xfrm>
          <a:prstGeom prst="rect">
            <a:avLst/>
          </a:prstGeom>
        </p:spPr>
      </p:pic>
    </p:spTree>
    <p:extLst>
      <p:ext uri="{BB962C8B-B14F-4D97-AF65-F5344CB8AC3E}">
        <p14:creationId xmlns:p14="http://schemas.microsoft.com/office/powerpoint/2010/main" val="31950709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Addition of postsynaptic AMPA receptors during LTP </a:t>
            </a:r>
          </a:p>
        </p:txBody>
      </p:sp>
      <p:pic>
        <p:nvPicPr>
          <p:cNvPr id="4" name="Picture 3" descr="Neuroscience6e-Fig-08-11-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31900" y="454152"/>
            <a:ext cx="6656832" cy="6327648"/>
          </a:xfrm>
          <a:prstGeom prst="rect">
            <a:avLst/>
          </a:prstGeom>
        </p:spPr>
      </p:pic>
    </p:spTree>
    <p:extLst>
      <p:ext uri="{BB962C8B-B14F-4D97-AF65-F5344CB8AC3E}">
        <p14:creationId xmlns:p14="http://schemas.microsoft.com/office/powerpoint/2010/main" val="12398133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Silent Synapses </a:t>
            </a:r>
          </a:p>
        </p:txBody>
      </p:sp>
      <p:pic>
        <p:nvPicPr>
          <p:cNvPr id="4" name="Picture 3" descr="Neuroscience6e-Box-08B.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8600" y="454152"/>
            <a:ext cx="6144768" cy="6327648"/>
          </a:xfrm>
          <a:prstGeom prst="rect">
            <a:avLst/>
          </a:prstGeom>
        </p:spPr>
      </p:pic>
    </p:spTree>
    <p:extLst>
      <p:ext uri="{BB962C8B-B14F-4D97-AF65-F5344CB8AC3E}">
        <p14:creationId xmlns:p14="http://schemas.microsoft.com/office/powerpoint/2010/main" val="17527332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FIGURE 8.12  CaMKII activity in the dendrite of a CA1 pyramidal neuron during LTP </a:t>
            </a:r>
          </a:p>
        </p:txBody>
      </p:sp>
      <p:pic>
        <p:nvPicPr>
          <p:cNvPr id="4" name="Picture 3" descr="Neuroscience6e-Fig-08-1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700" y="454152"/>
            <a:ext cx="7077456" cy="6327648"/>
          </a:xfrm>
          <a:prstGeom prst="rect">
            <a:avLst/>
          </a:prstGeom>
        </p:spPr>
      </p:pic>
      <p:pic>
        <p:nvPicPr>
          <p:cNvPr id="5" name="Picture 4">
            <a:extLst>
              <a:ext uri="{FF2B5EF4-FFF2-40B4-BE49-F238E27FC236}">
                <a16:creationId xmlns:a16="http://schemas.microsoft.com/office/drawing/2014/main" id="{C719605C-3705-1A47-8406-5E4EF8615C86}"/>
              </a:ext>
            </a:extLst>
          </p:cNvPr>
          <p:cNvPicPr>
            <a:picLocks noChangeAspect="1"/>
          </p:cNvPicPr>
          <p:nvPr/>
        </p:nvPicPr>
        <p:blipFill>
          <a:blip r:embed="rId4"/>
          <a:stretch>
            <a:fillRect/>
          </a:stretch>
        </p:blipFill>
        <p:spPr>
          <a:xfrm>
            <a:off x="5029200" y="3810000"/>
            <a:ext cx="2837456" cy="2324100"/>
          </a:xfrm>
          <a:prstGeom prst="rect">
            <a:avLst/>
          </a:prstGeom>
        </p:spPr>
      </p:pic>
    </p:spTree>
    <p:extLst>
      <p:ext uri="{BB962C8B-B14F-4D97-AF65-F5344CB8AC3E}">
        <p14:creationId xmlns:p14="http://schemas.microsoft.com/office/powerpoint/2010/main" val="2205081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Neuroscience6e-Fig-08-13-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509016"/>
            <a:ext cx="5791200" cy="6327648"/>
          </a:xfrm>
          <a:prstGeom prst="rect">
            <a:avLst/>
          </a:prstGeom>
        </p:spPr>
      </p:pic>
      <p:sp>
        <p:nvSpPr>
          <p:cNvPr id="3" name="Title 2"/>
          <p:cNvSpPr>
            <a:spLocks noGrp="1"/>
          </p:cNvSpPr>
          <p:nvPr>
            <p:ph type="title"/>
          </p:nvPr>
        </p:nvSpPr>
        <p:spPr/>
        <p:txBody>
          <a:bodyPr/>
          <a:lstStyle/>
          <a:p>
            <a:pPr algn="ctr"/>
            <a:r>
              <a:rPr lang="en-US" dirty="0"/>
              <a:t>Signaling mechanisms underlying LTP </a:t>
            </a:r>
          </a:p>
        </p:txBody>
      </p:sp>
    </p:spTree>
    <p:extLst>
      <p:ext uri="{BB962C8B-B14F-4D97-AF65-F5344CB8AC3E}">
        <p14:creationId xmlns:p14="http://schemas.microsoft.com/office/powerpoint/2010/main" val="14189756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Role of protein synthesis in maintaining LTP </a:t>
            </a:r>
          </a:p>
        </p:txBody>
      </p:sp>
      <p:pic>
        <p:nvPicPr>
          <p:cNvPr id="4" name="Picture 3" descr="Neuroscience6e-Fig-08-14-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143000"/>
            <a:ext cx="8534400" cy="4565904"/>
          </a:xfrm>
          <a:prstGeom prst="rect">
            <a:avLst/>
          </a:prstGeom>
        </p:spPr>
      </p:pic>
    </p:spTree>
    <p:extLst>
      <p:ext uri="{BB962C8B-B14F-4D97-AF65-F5344CB8AC3E}">
        <p14:creationId xmlns:p14="http://schemas.microsoft.com/office/powerpoint/2010/main" val="1947386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033" name="Picture 1" descr="Neuroscience6e-Fig-07-14-0.jpg">
            <a:extLst>
              <a:ext uri="{FF2B5EF4-FFF2-40B4-BE49-F238E27FC236}">
                <a16:creationId xmlns:a16="http://schemas.microsoft.com/office/drawing/2014/main" id="{0275952F-1318-D75F-0966-F7DDF5376F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19325" y="455613"/>
            <a:ext cx="47053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34" name="Title 2">
            <a:extLst>
              <a:ext uri="{FF2B5EF4-FFF2-40B4-BE49-F238E27FC236}">
                <a16:creationId xmlns:a16="http://schemas.microsoft.com/office/drawing/2014/main" id="{221CA08C-CD14-5B68-904E-2160AD550AEA}"/>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Signaling at cerebellar parallel fiber synapses during long-term synaptic depression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Mechanisms responsible for long-lasting changes in synaptic transmission during LTP </a:t>
            </a:r>
          </a:p>
        </p:txBody>
      </p:sp>
      <p:pic>
        <p:nvPicPr>
          <p:cNvPr id="4" name="Picture 3" descr="Neuroscience6e-Fig-08-15-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384300"/>
            <a:ext cx="8534400" cy="4072128"/>
          </a:xfrm>
          <a:prstGeom prst="rect">
            <a:avLst/>
          </a:prstGeom>
        </p:spPr>
      </p:pic>
      <p:sp>
        <p:nvSpPr>
          <p:cNvPr id="2" name="TextBox 1">
            <a:extLst>
              <a:ext uri="{FF2B5EF4-FFF2-40B4-BE49-F238E27FC236}">
                <a16:creationId xmlns:a16="http://schemas.microsoft.com/office/drawing/2014/main" id="{65E02157-BF05-4448-95BE-AFF69A43F081}"/>
              </a:ext>
            </a:extLst>
          </p:cNvPr>
          <p:cNvSpPr txBox="1"/>
          <p:nvPr/>
        </p:nvSpPr>
        <p:spPr>
          <a:xfrm>
            <a:off x="2374122" y="5839567"/>
            <a:ext cx="4395755" cy="461665"/>
          </a:xfrm>
          <a:prstGeom prst="rect">
            <a:avLst/>
          </a:prstGeom>
          <a:noFill/>
        </p:spPr>
        <p:txBody>
          <a:bodyPr wrap="none" rtlCol="0">
            <a:spAutoFit/>
          </a:bodyPr>
          <a:lstStyle/>
          <a:p>
            <a:r>
              <a:rPr lang="en-US" dirty="0"/>
              <a:t>Growth of new dendritic spines</a:t>
            </a:r>
          </a:p>
        </p:txBody>
      </p:sp>
    </p:spTree>
    <p:extLst>
      <p:ext uri="{BB962C8B-B14F-4D97-AF65-F5344CB8AC3E}">
        <p14:creationId xmlns:p14="http://schemas.microsoft.com/office/powerpoint/2010/main" val="16818047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Long-term synaptic depression in the hippocampus </a:t>
            </a:r>
          </a:p>
        </p:txBody>
      </p:sp>
      <p:pic>
        <p:nvPicPr>
          <p:cNvPr id="4" name="Picture 3" descr="Neuroscience6e-Fig-08-16-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4400" y="454152"/>
            <a:ext cx="7303008" cy="6327648"/>
          </a:xfrm>
          <a:prstGeom prst="rect">
            <a:avLst/>
          </a:prstGeom>
        </p:spPr>
      </p:pic>
      <p:sp>
        <p:nvSpPr>
          <p:cNvPr id="2" name="TextBox 1">
            <a:extLst>
              <a:ext uri="{FF2B5EF4-FFF2-40B4-BE49-F238E27FC236}">
                <a16:creationId xmlns:a16="http://schemas.microsoft.com/office/drawing/2014/main" id="{46C49AE2-B681-774F-8DBA-86ECCA78DEC8}"/>
              </a:ext>
            </a:extLst>
          </p:cNvPr>
          <p:cNvSpPr txBox="1"/>
          <p:nvPr/>
        </p:nvSpPr>
        <p:spPr>
          <a:xfrm>
            <a:off x="457200" y="3387143"/>
            <a:ext cx="3506088" cy="461665"/>
          </a:xfrm>
          <a:prstGeom prst="rect">
            <a:avLst/>
          </a:prstGeom>
          <a:noFill/>
        </p:spPr>
        <p:txBody>
          <a:bodyPr wrap="none" rtlCol="0">
            <a:spAutoFit/>
          </a:bodyPr>
          <a:lstStyle/>
          <a:p>
            <a:r>
              <a:rPr lang="en-US" dirty="0"/>
              <a:t>Eradication of memories</a:t>
            </a:r>
          </a:p>
        </p:txBody>
      </p:sp>
    </p:spTree>
    <p:extLst>
      <p:ext uri="{BB962C8B-B14F-4D97-AF65-F5344CB8AC3E}">
        <p14:creationId xmlns:p14="http://schemas.microsoft.com/office/powerpoint/2010/main" val="33111121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1" name="Picture 1" descr="Neuroscience6e-Fig-07-14-0.jpg">
            <a:extLst>
              <a:ext uri="{FF2B5EF4-FFF2-40B4-BE49-F238E27FC236}">
                <a16:creationId xmlns:a16="http://schemas.microsoft.com/office/drawing/2014/main" id="{0C268621-CCFC-094D-B560-E405563BC3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530225"/>
            <a:ext cx="47053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2" name="Title 2">
            <a:extLst>
              <a:ext uri="{FF2B5EF4-FFF2-40B4-BE49-F238E27FC236}">
                <a16:creationId xmlns:a16="http://schemas.microsoft.com/office/drawing/2014/main" id="{496F6290-BA6A-4A41-9317-957858A8C6EC}"/>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Signaling at cerebellar parallel fiber synapses during long-term synaptic depression </a:t>
            </a:r>
          </a:p>
        </p:txBody>
      </p:sp>
      <p:sp>
        <p:nvSpPr>
          <p:cNvPr id="2" name="TextBox 1">
            <a:extLst>
              <a:ext uri="{FF2B5EF4-FFF2-40B4-BE49-F238E27FC236}">
                <a16:creationId xmlns:a16="http://schemas.microsoft.com/office/drawing/2014/main" id="{08A9CA92-E812-FC46-80A8-F176C139DD0D}"/>
              </a:ext>
            </a:extLst>
          </p:cNvPr>
          <p:cNvSpPr txBox="1"/>
          <p:nvPr/>
        </p:nvSpPr>
        <p:spPr>
          <a:xfrm>
            <a:off x="5715001" y="1371600"/>
            <a:ext cx="3276600" cy="830997"/>
          </a:xfrm>
          <a:prstGeom prst="rect">
            <a:avLst/>
          </a:prstGeom>
          <a:noFill/>
        </p:spPr>
        <p:txBody>
          <a:bodyPr wrap="square" rtlCol="0">
            <a:spAutoFit/>
          </a:bodyPr>
          <a:lstStyle/>
          <a:p>
            <a:pPr algn="ctr"/>
            <a:r>
              <a:rPr lang="en-US" dirty="0"/>
              <a:t>Cerebellar Purkinje cell is different</a:t>
            </a:r>
          </a:p>
        </p:txBody>
      </p:sp>
    </p:spTree>
    <p:extLst>
      <p:ext uri="{BB962C8B-B14F-4D97-AF65-F5344CB8AC3E}">
        <p14:creationId xmlns:p14="http://schemas.microsoft.com/office/powerpoint/2010/main" val="34358989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Long-term synaptic depression in the cerebellum </a:t>
            </a:r>
          </a:p>
        </p:txBody>
      </p:sp>
      <p:pic>
        <p:nvPicPr>
          <p:cNvPr id="4" name="Picture 3" descr="Neuroscience6e-Fig-08-17-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6300" y="454152"/>
            <a:ext cx="7382256" cy="6327648"/>
          </a:xfrm>
          <a:prstGeom prst="rect">
            <a:avLst/>
          </a:prstGeom>
        </p:spPr>
      </p:pic>
    </p:spTree>
    <p:extLst>
      <p:ext uri="{BB962C8B-B14F-4D97-AF65-F5344CB8AC3E}">
        <p14:creationId xmlns:p14="http://schemas.microsoft.com/office/powerpoint/2010/main" val="5458636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FIGURE 8.18  Spike timing-dependent synaptic plasticity in cultured hippocampal neurons </a:t>
            </a:r>
          </a:p>
        </p:txBody>
      </p:sp>
      <p:pic>
        <p:nvPicPr>
          <p:cNvPr id="4" name="Picture 3" descr="Neuroscience6e-Fig-08-18-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518160"/>
            <a:ext cx="4389120" cy="6327648"/>
          </a:xfrm>
          <a:prstGeom prst="rect">
            <a:avLst/>
          </a:prstGeom>
        </p:spPr>
      </p:pic>
      <p:sp>
        <p:nvSpPr>
          <p:cNvPr id="2" name="TextBox 1">
            <a:extLst>
              <a:ext uri="{FF2B5EF4-FFF2-40B4-BE49-F238E27FC236}">
                <a16:creationId xmlns:a16="http://schemas.microsoft.com/office/drawing/2014/main" id="{69779F3C-E916-F34F-93DA-09DF48C7B81E}"/>
              </a:ext>
            </a:extLst>
          </p:cNvPr>
          <p:cNvSpPr txBox="1"/>
          <p:nvPr/>
        </p:nvSpPr>
        <p:spPr>
          <a:xfrm>
            <a:off x="5257800" y="1143000"/>
            <a:ext cx="3672416" cy="830997"/>
          </a:xfrm>
          <a:prstGeom prst="rect">
            <a:avLst/>
          </a:prstGeom>
          <a:noFill/>
        </p:spPr>
        <p:txBody>
          <a:bodyPr wrap="none" rtlCol="0">
            <a:spAutoFit/>
          </a:bodyPr>
          <a:lstStyle/>
          <a:p>
            <a:r>
              <a:rPr lang="en-US" dirty="0"/>
              <a:t>Coincidence leads to LTP</a:t>
            </a:r>
          </a:p>
          <a:p>
            <a:r>
              <a:rPr lang="en-US" dirty="0"/>
              <a:t>Separation gives LTD</a:t>
            </a:r>
          </a:p>
        </p:txBody>
      </p:sp>
    </p:spTree>
    <p:extLst>
      <p:ext uri="{BB962C8B-B14F-4D97-AF65-F5344CB8AC3E}">
        <p14:creationId xmlns:p14="http://schemas.microsoft.com/office/powerpoint/2010/main" val="17470699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081" name="Picture 1" descr="Neuroscience6e-Fig-07-15-0.jpg">
            <a:extLst>
              <a:ext uri="{FF2B5EF4-FFF2-40B4-BE49-F238E27FC236}">
                <a16:creationId xmlns:a16="http://schemas.microsoft.com/office/drawing/2014/main" id="{115CA89B-CABB-5C6F-F551-12CA7CB2DA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9438" y="455613"/>
            <a:ext cx="5445125"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082" name="Title 2">
            <a:extLst>
              <a:ext uri="{FF2B5EF4-FFF2-40B4-BE49-F238E27FC236}">
                <a16:creationId xmlns:a16="http://schemas.microsoft.com/office/drawing/2014/main" id="{CBE8BEA2-181F-8808-6B2E-94EEEDA9914D}"/>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Regulation of tyrosine hydroxylase by protein phosphorylation </a:t>
            </a:r>
          </a:p>
        </p:txBody>
      </p:sp>
      <p:sp>
        <p:nvSpPr>
          <p:cNvPr id="2" name="TextBox 1">
            <a:extLst>
              <a:ext uri="{FF2B5EF4-FFF2-40B4-BE49-F238E27FC236}">
                <a16:creationId xmlns:a16="http://schemas.microsoft.com/office/drawing/2014/main" id="{57CDABDD-C66A-04E7-955C-739087211961}"/>
              </a:ext>
            </a:extLst>
          </p:cNvPr>
          <p:cNvSpPr txBox="1"/>
          <p:nvPr/>
        </p:nvSpPr>
        <p:spPr>
          <a:xfrm>
            <a:off x="76200" y="1447800"/>
            <a:ext cx="1865960" cy="1815882"/>
          </a:xfrm>
          <a:prstGeom prst="rect">
            <a:avLst/>
          </a:prstGeom>
          <a:noFill/>
        </p:spPr>
        <p:txBody>
          <a:bodyPr wrap="none" rtlCol="0">
            <a:spAutoFit/>
          </a:bodyPr>
          <a:lstStyle/>
          <a:p>
            <a:r>
              <a:rPr lang="en-US" sz="1400" dirty="0"/>
              <a:t>Tetanic </a:t>
            </a:r>
          </a:p>
          <a:p>
            <a:r>
              <a:rPr lang="en-US" sz="1400" dirty="0"/>
              <a:t>stimulation</a:t>
            </a:r>
          </a:p>
          <a:p>
            <a:r>
              <a:rPr lang="en-US" sz="1400" dirty="0"/>
              <a:t>resulting in </a:t>
            </a:r>
          </a:p>
          <a:p>
            <a:r>
              <a:rPr lang="en-US" sz="1400" dirty="0"/>
              <a:t>persistent</a:t>
            </a:r>
          </a:p>
          <a:p>
            <a:r>
              <a:rPr lang="en-US" sz="1400" dirty="0"/>
              <a:t>calcium </a:t>
            </a:r>
          </a:p>
          <a:p>
            <a:r>
              <a:rPr lang="en-US" sz="1400" dirty="0"/>
              <a:t>increase and</a:t>
            </a:r>
          </a:p>
          <a:p>
            <a:r>
              <a:rPr lang="en-US" sz="1400" dirty="0"/>
              <a:t>tyrosine hydroxylase</a:t>
            </a:r>
          </a:p>
          <a:p>
            <a:r>
              <a:rPr lang="en-US" sz="1400"/>
              <a:t>increase</a:t>
            </a:r>
            <a:endParaRPr lang="en-US" sz="1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Forms of short-term synaptic plasticity </a:t>
            </a:r>
          </a:p>
        </p:txBody>
      </p:sp>
      <p:pic>
        <p:nvPicPr>
          <p:cNvPr id="4" name="Picture 3" descr="Neuroscience6e-Fig-08-01-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621792"/>
            <a:ext cx="8534400" cy="5931408"/>
          </a:xfrm>
          <a:prstGeom prst="rect">
            <a:avLst/>
          </a:prstGeom>
        </p:spPr>
      </p:pic>
      <p:sp>
        <p:nvSpPr>
          <p:cNvPr id="2" name="TextBox 1">
            <a:extLst>
              <a:ext uri="{FF2B5EF4-FFF2-40B4-BE49-F238E27FC236}">
                <a16:creationId xmlns:a16="http://schemas.microsoft.com/office/drawing/2014/main" id="{081F7417-5095-894A-98A9-0CEC27E492A3}"/>
              </a:ext>
            </a:extLst>
          </p:cNvPr>
          <p:cNvSpPr txBox="1"/>
          <p:nvPr/>
        </p:nvSpPr>
        <p:spPr>
          <a:xfrm>
            <a:off x="6093288" y="621792"/>
            <a:ext cx="3044616" cy="1015663"/>
          </a:xfrm>
          <a:prstGeom prst="rect">
            <a:avLst/>
          </a:prstGeom>
          <a:noFill/>
        </p:spPr>
        <p:txBody>
          <a:bodyPr wrap="none" rtlCol="0">
            <a:spAutoFit/>
          </a:bodyPr>
          <a:lstStyle/>
          <a:p>
            <a:r>
              <a:rPr lang="en-US" sz="2000" dirty="0"/>
              <a:t>Modulation of NT release</a:t>
            </a:r>
          </a:p>
          <a:p>
            <a:pPr marL="342900" indent="-342900">
              <a:buFont typeface="Arial" panose="020B0604020202020204" pitchFamily="34" charset="0"/>
              <a:buChar char="•"/>
            </a:pPr>
            <a:r>
              <a:rPr lang="en-US" sz="2000" dirty="0"/>
              <a:t>[Ca</a:t>
            </a:r>
            <a:r>
              <a:rPr lang="en-US" sz="2000" baseline="30000" dirty="0"/>
              <a:t>2+</a:t>
            </a:r>
            <a:r>
              <a:rPr lang="en-US" sz="2000" dirty="0"/>
              <a:t>]</a:t>
            </a:r>
            <a:r>
              <a:rPr lang="en-US" sz="2000" baseline="-25000" dirty="0"/>
              <a:t>INSIDE</a:t>
            </a:r>
            <a:endParaRPr lang="en-US" sz="2000" dirty="0"/>
          </a:p>
          <a:p>
            <a:pPr marL="342900" indent="-342900">
              <a:buFont typeface="Arial" panose="020B0604020202020204" pitchFamily="34" charset="0"/>
              <a:buChar char="•"/>
            </a:pPr>
            <a:r>
              <a:rPr lang="en-US" sz="2000" dirty="0"/>
              <a:t>Vesicle depletion</a:t>
            </a:r>
          </a:p>
        </p:txBody>
      </p:sp>
    </p:spTree>
    <p:extLst>
      <p:ext uri="{BB962C8B-B14F-4D97-AF65-F5344CB8AC3E}">
        <p14:creationId xmlns:p14="http://schemas.microsoft.com/office/powerpoint/2010/main" val="28034200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129" name="Picture 1" descr="Neuroscience6e-Fig-07-15-0.jpg">
            <a:extLst>
              <a:ext uri="{FF2B5EF4-FFF2-40B4-BE49-F238E27FC236}">
                <a16:creationId xmlns:a16="http://schemas.microsoft.com/office/drawing/2014/main" id="{A3A8CFE2-1598-9143-A673-76549BDB10F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49438" y="455613"/>
            <a:ext cx="5445125"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130" name="Title 2">
            <a:extLst>
              <a:ext uri="{FF2B5EF4-FFF2-40B4-BE49-F238E27FC236}">
                <a16:creationId xmlns:a16="http://schemas.microsoft.com/office/drawing/2014/main" id="{2EFF53EC-1DE3-5440-87A4-7472E01463EF}"/>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Regulation of tyrosine hydroxylase by protein phosphorylation </a:t>
            </a:r>
          </a:p>
        </p:txBody>
      </p:sp>
    </p:spTree>
    <p:extLst>
      <p:ext uri="{BB962C8B-B14F-4D97-AF65-F5344CB8AC3E}">
        <p14:creationId xmlns:p14="http://schemas.microsoft.com/office/powerpoint/2010/main" val="2196291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Short-term plasticity at the neuromuscular synapse </a:t>
            </a:r>
          </a:p>
        </p:txBody>
      </p:sp>
      <p:pic>
        <p:nvPicPr>
          <p:cNvPr id="4" name="Picture 3" descr="Neuroscience6e-Fig-08-02-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5500" y="454152"/>
            <a:ext cx="4943856" cy="6327648"/>
          </a:xfrm>
          <a:prstGeom prst="rect">
            <a:avLst/>
          </a:prstGeom>
        </p:spPr>
      </p:pic>
    </p:spTree>
    <p:extLst>
      <p:ext uri="{BB962C8B-B14F-4D97-AF65-F5344CB8AC3E}">
        <p14:creationId xmlns:p14="http://schemas.microsoft.com/office/powerpoint/2010/main" val="3727574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Short-term sensitization of the </a:t>
            </a:r>
            <a:r>
              <a:rPr lang="en-US" i="1" dirty="0"/>
              <a:t>Aplysia </a:t>
            </a:r>
            <a:r>
              <a:rPr lang="en-US" dirty="0"/>
              <a:t>gill withdrawal reflex </a:t>
            </a:r>
          </a:p>
        </p:txBody>
      </p:sp>
      <p:pic>
        <p:nvPicPr>
          <p:cNvPr id="4" name="Picture 3" descr="Neuroscience6e-Fig-08-03-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952500"/>
            <a:ext cx="8534400" cy="4931664"/>
          </a:xfrm>
          <a:prstGeom prst="rect">
            <a:avLst/>
          </a:prstGeom>
        </p:spPr>
      </p:pic>
    </p:spTree>
    <p:extLst>
      <p:ext uri="{BB962C8B-B14F-4D97-AF65-F5344CB8AC3E}">
        <p14:creationId xmlns:p14="http://schemas.microsoft.com/office/powerpoint/2010/main" val="690689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Synaptic mechanisms underlying short-term sensitization </a:t>
            </a:r>
          </a:p>
        </p:txBody>
      </p:sp>
      <p:pic>
        <p:nvPicPr>
          <p:cNvPr id="4" name="Picture 3" descr="Neuroscience6e-Fig-08-04-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7100" y="454152"/>
            <a:ext cx="4748784" cy="6327648"/>
          </a:xfrm>
          <a:prstGeom prst="rect">
            <a:avLst/>
          </a:prstGeom>
        </p:spPr>
      </p:pic>
    </p:spTree>
    <p:extLst>
      <p:ext uri="{BB962C8B-B14F-4D97-AF65-F5344CB8AC3E}">
        <p14:creationId xmlns:p14="http://schemas.microsoft.com/office/powerpoint/2010/main" val="26138238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lgn="ctr"/>
            <a:r>
              <a:rPr lang="en-US" dirty="0"/>
              <a:t>Mechanisms of presynaptic enhancement underlying behavioral sensitization </a:t>
            </a:r>
          </a:p>
        </p:txBody>
      </p:sp>
      <p:pic>
        <p:nvPicPr>
          <p:cNvPr id="4" name="Picture 3" descr="Neuroscience6e-Fig-08-05-0.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344" y="530352"/>
            <a:ext cx="4486656" cy="6327648"/>
          </a:xfrm>
          <a:prstGeom prst="rect">
            <a:avLst/>
          </a:prstGeom>
        </p:spPr>
      </p:pic>
      <p:pic>
        <p:nvPicPr>
          <p:cNvPr id="5" name="Picture 4">
            <a:extLst>
              <a:ext uri="{FF2B5EF4-FFF2-40B4-BE49-F238E27FC236}">
                <a16:creationId xmlns:a16="http://schemas.microsoft.com/office/drawing/2014/main" id="{4BE51E39-5C1A-7546-9947-FC485E1A78E6}"/>
              </a:ext>
            </a:extLst>
          </p:cNvPr>
          <p:cNvPicPr>
            <a:picLocks noChangeAspect="1"/>
          </p:cNvPicPr>
          <p:nvPr/>
        </p:nvPicPr>
        <p:blipFill>
          <a:blip r:embed="rId4"/>
          <a:stretch>
            <a:fillRect/>
          </a:stretch>
        </p:blipFill>
        <p:spPr>
          <a:xfrm>
            <a:off x="4724400" y="3688080"/>
            <a:ext cx="4150290" cy="2705100"/>
          </a:xfrm>
          <a:prstGeom prst="rect">
            <a:avLst/>
          </a:prstGeom>
        </p:spPr>
      </p:pic>
      <p:sp>
        <p:nvSpPr>
          <p:cNvPr id="6" name="TextBox 5">
            <a:extLst>
              <a:ext uri="{FF2B5EF4-FFF2-40B4-BE49-F238E27FC236}">
                <a16:creationId xmlns:a16="http://schemas.microsoft.com/office/drawing/2014/main" id="{D952B0D9-A436-C54B-87F7-35EB5678CBEA}"/>
              </a:ext>
            </a:extLst>
          </p:cNvPr>
          <p:cNvSpPr txBox="1"/>
          <p:nvPr/>
        </p:nvSpPr>
        <p:spPr>
          <a:xfrm>
            <a:off x="4724400" y="1572874"/>
            <a:ext cx="3874009" cy="461665"/>
          </a:xfrm>
          <a:prstGeom prst="rect">
            <a:avLst/>
          </a:prstGeom>
          <a:noFill/>
        </p:spPr>
        <p:txBody>
          <a:bodyPr wrap="none" rtlCol="0">
            <a:spAutoFit/>
          </a:bodyPr>
          <a:lstStyle/>
          <a:p>
            <a:r>
              <a:rPr lang="en-US" dirty="0"/>
              <a:t>Short and long term effects</a:t>
            </a:r>
          </a:p>
        </p:txBody>
      </p:sp>
    </p:spTree>
    <p:extLst>
      <p:ext uri="{BB962C8B-B14F-4D97-AF65-F5344CB8AC3E}">
        <p14:creationId xmlns:p14="http://schemas.microsoft.com/office/powerpoint/2010/main" val="560710639"/>
      </p:ext>
    </p:extLst>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724</TotalTime>
  <Words>3246</Words>
  <Application>Microsoft Macintosh PowerPoint</Application>
  <PresentationFormat>On-screen Show (4:3)</PresentationFormat>
  <Paragraphs>99</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Times</vt:lpstr>
      <vt:lpstr>Blank Presentation</vt:lpstr>
      <vt:lpstr>PowerPoint Presentation</vt:lpstr>
      <vt:lpstr>Signaling at cerebellar parallel fiber synapses during long-term synaptic depression </vt:lpstr>
      <vt:lpstr>Regulation of tyrosine hydroxylase by protein phosphorylation </vt:lpstr>
      <vt:lpstr>Forms of short-term synaptic plasticity </vt:lpstr>
      <vt:lpstr>Regulation of tyrosine hydroxylase by protein phosphorylation </vt:lpstr>
      <vt:lpstr>Short-term plasticity at the neuromuscular synapse </vt:lpstr>
      <vt:lpstr>Short-term sensitization of the Aplysia gill withdrawal reflex </vt:lpstr>
      <vt:lpstr>Synaptic mechanisms underlying short-term sensitization </vt:lpstr>
      <vt:lpstr>Mechanisms of presynaptic enhancement underlying behavioral sensitization </vt:lpstr>
      <vt:lpstr>The trisynaptic circuit of the hippocampus </vt:lpstr>
      <vt:lpstr>LTP of Schaffer collateral–CA1 synapses </vt:lpstr>
      <vt:lpstr>Pairing presynaptic and postsynaptic activity causes LTP </vt:lpstr>
      <vt:lpstr>Properties of LTP at a CA1 pyramidal neuron receiving synaptic inputs from two independent sets of Schaffer collateral axons </vt:lpstr>
      <vt:lpstr>The NMDA receptor channel can open only during depolarization of the postsynaptic neuron from its normal resting potential </vt:lpstr>
      <vt:lpstr>Addition of postsynaptic AMPA receptors during LTP </vt:lpstr>
      <vt:lpstr>Silent Synapses </vt:lpstr>
      <vt:lpstr>FIGURE 8.12  CaMKII activity in the dendrite of a CA1 pyramidal neuron during LTP </vt:lpstr>
      <vt:lpstr>Signaling mechanisms underlying LTP </vt:lpstr>
      <vt:lpstr>Role of protein synthesis in maintaining LTP </vt:lpstr>
      <vt:lpstr>Mechanisms responsible for long-lasting changes in synaptic transmission during LTP </vt:lpstr>
      <vt:lpstr>Long-term synaptic depression in the hippocampus </vt:lpstr>
      <vt:lpstr>Signaling at cerebellar parallel fiber synapses during long-term synaptic depression </vt:lpstr>
      <vt:lpstr>Long-term synaptic depression in the cerebellum </vt:lpstr>
      <vt:lpstr>FIGURE 8.18  Spike timing-dependent synaptic plasticity in cultured hippocampal neurons </vt:lpstr>
    </vt:vector>
  </TitlesOfParts>
  <Manager>Sumanas, Inc.</Manager>
  <Company>© Oxford University Press. All rights reserved.</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Neuroscience 6e</dc:title>
  <dc:creator>Purves et al.</dc:creator>
  <cp:lastModifiedBy>Malcolm Angus MacIver</cp:lastModifiedBy>
  <cp:revision>161</cp:revision>
  <dcterms:created xsi:type="dcterms:W3CDTF">2017-03-27T17:51:26Z</dcterms:created>
  <dcterms:modified xsi:type="dcterms:W3CDTF">2022-10-24T18:19:45Z</dcterms:modified>
</cp:coreProperties>
</file>

<file path=docProps/thumbnail.jpeg>
</file>